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2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309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4" r:id="rId48"/>
    <p:sldId id="305" r:id="rId49"/>
    <p:sldId id="306" r:id="rId50"/>
    <p:sldId id="307" r:id="rId51"/>
    <p:sldId id="308" r:id="rId52"/>
  </p:sldIdLst>
  <p:sldSz cx="12192000" cy="6858000"/>
  <p:notesSz cx="6858000" cy="9144000"/>
  <p:embeddedFontLst>
    <p:embeddedFont>
      <p:font typeface="Montserrat" panose="00000500000000000000" pitchFamily="2" charset="0"/>
      <p:regular r:id="rId54"/>
      <p:bold r:id="rId55"/>
      <p:italic r:id="rId56"/>
      <p:boldItalic r:id="rId57"/>
    </p:embeddedFont>
    <p:embeddedFont>
      <p:font typeface="Montserrat Black" panose="00000A00000000000000" pitchFamily="2" charset="0"/>
      <p:bold r:id="rId58"/>
      <p:boldItalic r:id="rId59"/>
    </p:embeddedFont>
    <p:embeddedFont>
      <p:font typeface="Montserrat Medium" panose="00000600000000000000" pitchFamily="2" charset="0"/>
      <p:regular r:id="rId60"/>
      <p:bold r:id="rId61"/>
      <p:italic r:id="rId62"/>
      <p:boldItalic r:id="rId63"/>
    </p:embeddedFont>
    <p:embeddedFont>
      <p:font typeface="Montserrat SemiBold" panose="00000700000000000000" pitchFamily="2" charset="0"/>
      <p:regular r:id="rId64"/>
      <p:bold r:id="rId65"/>
      <p:italic r:id="rId66"/>
      <p:boldItalic r:id="rId67"/>
    </p:embeddedFont>
    <p:embeddedFont>
      <p:font typeface="맑은 고딕" panose="020B0503020000020004" pitchFamily="50" charset="-127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6" roundtripDataSignature="AMtx7mjoglbw+HmVi0zwRhFLM530ZF10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3E3"/>
    <a:srgbClr val="E9E9E9"/>
    <a:srgbClr val="DEDEDE"/>
    <a:srgbClr val="DDDDDD"/>
    <a:srgbClr val="E0E0E0"/>
    <a:srgbClr val="DEDEDF"/>
    <a:srgbClr val="DADADC"/>
    <a:srgbClr val="E1E1E1"/>
    <a:srgbClr val="D6D3CE"/>
    <a:srgbClr val="D7D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5C40B-33D5-44BD-B527-92DC7758E63B}" v="14" dt="2021-11-30T12:28:57.324"/>
  </p1510:revLst>
</p1510:revInfo>
</file>

<file path=ppt/tableStyles.xml><?xml version="1.0" encoding="utf-8"?>
<a:tblStyleLst xmlns:a="http://schemas.openxmlformats.org/drawingml/2006/main" def="{269C45EB-9050-44B6-8A10-24F8C9F8532F}">
  <a:tblStyle styleId="{269C45EB-9050-44B6-8A10-24F8C9F8532F}" styleName="Table_0">
    <a:wholeTbl>
      <a:tcTxStyle b="off" i="off">
        <a:font>
          <a:latin typeface="Montserrat SemiBold"/>
          <a:ea typeface="Montserrat SemiBold"/>
          <a:cs typeface="Montserrat SemiBold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71" autoAdjust="0"/>
  </p:normalViewPr>
  <p:slideViewPr>
    <p:cSldViewPr snapToGrid="0">
      <p:cViewPr varScale="1">
        <p:scale>
          <a:sx n="83" d="100"/>
          <a:sy n="83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96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99" Type="http://schemas.openxmlformats.org/officeDocument/2006/relationships/theme" Target="theme/theme1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97" Type="http://schemas.openxmlformats.org/officeDocument/2006/relationships/presProps" Target="presProps.xml"/><Relationship Id="rId7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" name="Google Shape;25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4" name="Google Shape;2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7" name="Google Shape;2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800"/>
              <a:buFont typeface="Malgun Gothic"/>
              <a:buAutoNum type="arabicPeriod"/>
            </a:pPr>
            <a:r>
              <a:rPr lang="en-US" sz="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.uff로 저장된 모델 load</a:t>
            </a:r>
            <a:endParaRPr sz="8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변수 설명</a:t>
            </a:r>
            <a:endParaRPr sz="8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 nbFrames : 카메라가 실행되고 GUI에서 카메라가 실행되는 동안</a:t>
            </a:r>
            <a:endParaRPr sz="8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Malgun Gothic"/>
              <a:buNone/>
            </a:pPr>
            <a:r>
              <a:rPr lang="en-US" sz="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카메라에서 캡쳐 – 박스 생성해서 누구인지 추론하기까지 1프레임인데,</a:t>
            </a:r>
            <a:endParaRPr sz="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Malgun Gothic"/>
              <a:buNone/>
            </a:pPr>
            <a:r>
              <a:rPr lang="en-US" sz="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프레임 개수를 저장한 후에 프로그램이 종료될 때 추론한 프레임 개수를 return한다. -&gt; 이 변수를 이용해서 현재 strategy에 대한 성능 검증을 할 예정이다. ((A</a:t>
            </a:r>
            <a:endParaRPr sz="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Malgun Gothic"/>
              <a:buNone/>
            </a:pPr>
            <a:r>
              <a:rPr lang="en-US" sz="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cv::Mat image : ‘img’ 디렉토리에 있는 이미지 파일을 128차원 공간에 임베딩하기 위해 faceNet.forwardAddFace 함수를 통해 저장한다. </a:t>
            </a:r>
            <a:endParaRPr sz="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Malgun Gothic"/>
              <a:buNone/>
            </a:pPr>
            <a:r>
              <a:rPr lang="en-US" sz="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Cv::Mat frame : 카메라로부터 들어오는 동영상 data를 frame 단위로 자른 </a:t>
            </a:r>
            <a:r>
              <a:rPr lang="en-US" sz="800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frame</a:t>
            </a:r>
            <a:r>
              <a:rPr lang="en-US" sz="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저장하는 변수. </a:t>
            </a:r>
            <a:endParaRPr sz="8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Malgun Gothic"/>
              <a:buNone/>
            </a:pPr>
            <a:endParaRPr sz="8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Malgun Gothic"/>
              <a:buNone/>
            </a:pPr>
            <a:r>
              <a:rPr lang="en-US" sz="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featureMatching, forward 함수가 real-time으로 작동한다. 추후 faceNet함수에서 설명할 예정이다.</a:t>
            </a:r>
            <a:endParaRPr sz="8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4a25b1b71_6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Malgun Gothic"/>
              <a:buNone/>
            </a:pPr>
            <a:endParaRPr sz="8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g104a25b1b71_6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3" name="Google Shape;35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" name="Google Shape;36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7" name="Google Shape;37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4" name="Google Shape;39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7" name="Google Shape;40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3" name="Google Shape;4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6" name="Google Shape;43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‘m_knownFaces’: ‘img’ directory에 저장되어 있는 얼굴 (KnownID 구조체)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embedding vector과 거리가 가까운 점의 class name을 반환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openCV를 이용해서 화면에 표시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>
                <a:solidFill>
                  <a:schemeClr val="dk1"/>
                </a:solidFill>
              </a:rPr>
              <a:t>m_knownFaces 중 가장 가까운 거리에 있는 index의 class를 화면에 표시 (className 구조체에 접근하면 됨)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if문 : ‘minDistance’에 embedding 거리의 최솟값 저장, ‘winner’에 minDistance가 있는 ‘m_knownFaces’의 index 저장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k-NN 알고리즘 적용 시 : 가장 가까운 k개의 거리 중 가장 많이 나온 class를 화면에 표시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5" name="Google Shape;47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4a25b1b71_6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값 업데이트 과정이 필요하다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+"/>
            </a:pPr>
            <a:r>
              <a:rPr lang="en-US"/>
              <a:t>기존 코드와의 정확도 비교를 위해 추가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A3838"/>
                </a:solidFill>
                <a:latin typeface="Montserrat"/>
                <a:ea typeface="Montserrat"/>
                <a:cs typeface="Montserrat"/>
                <a:sym typeface="Montserrat"/>
              </a:rPr>
              <a:t>int nbFrames = 0;      //프로그램이 끝날 때까지 총 출력한 프레임 수 (=</a:t>
            </a:r>
            <a:r>
              <a:rPr lang="en-US" sz="1800" b="1">
                <a:solidFill>
                  <a:srgbClr val="7C7C7A"/>
                </a:solidFill>
                <a:latin typeface="Montserrat"/>
                <a:ea typeface="Montserrat"/>
                <a:cs typeface="Montserrat"/>
                <a:sym typeface="Montserrat"/>
              </a:rPr>
              <a:t>추론한 횟수</a:t>
            </a:r>
            <a:r>
              <a:rPr lang="en-US" sz="1800" b="1">
                <a:solidFill>
                  <a:srgbClr val="3A3838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 b="1">
              <a:solidFill>
                <a:srgbClr val="3A383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A383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A3838"/>
                </a:solidFill>
                <a:latin typeface="Montserrat"/>
                <a:ea typeface="Montserrat"/>
                <a:cs typeface="Montserrat"/>
                <a:sym typeface="Montserrat"/>
              </a:rPr>
              <a:t>faceNet.forward(frame, outputBbox);         //추론 실행</a:t>
            </a:r>
            <a:endParaRPr sz="1800" b="1">
              <a:solidFill>
                <a:srgbClr val="3A383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A383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A3838"/>
                </a:solidFill>
                <a:latin typeface="Montserrat"/>
                <a:ea typeface="Montserrat"/>
                <a:cs typeface="Montserrat"/>
                <a:sym typeface="Montserrat"/>
              </a:rPr>
              <a:t>nbFrames++;      //추론을 할 때마다 한 프레임이 출력된다. 출력한 프레임 수 +1</a:t>
            </a:r>
            <a:endParaRPr sz="1800" b="1">
              <a:solidFill>
                <a:srgbClr val="3A383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Malgun Gothic"/>
              <a:buNone/>
            </a:pPr>
            <a:endParaRPr sz="1800" b="1">
              <a:solidFill>
                <a:srgbClr val="3A383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g104a25b1b71_6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04a25b1b71_6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값 업데이트 과정이 필요하다</a:t>
            </a:r>
            <a:endParaRPr/>
          </a:p>
        </p:txBody>
      </p:sp>
      <p:sp>
        <p:nvSpPr>
          <p:cNvPr id="529" name="Google Shape;529;g104a25b1b71_6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044611fe8d_5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값 업데이트 과정이 필요하다</a:t>
            </a:r>
            <a:endParaRPr/>
          </a:p>
        </p:txBody>
      </p:sp>
      <p:sp>
        <p:nvSpPr>
          <p:cNvPr id="543" name="Google Shape;543;g1044611fe8d_5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04a25b1b71_6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값 업데이트 과정이 필요하다</a:t>
            </a:r>
            <a:endParaRPr/>
          </a:p>
        </p:txBody>
      </p:sp>
      <p:sp>
        <p:nvSpPr>
          <p:cNvPr id="558" name="Google Shape;558;g104a25b1b71_6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4a25b1b71_6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값 업데이트 과정이 필요하다</a:t>
            </a:r>
            <a:endParaRPr/>
          </a:p>
        </p:txBody>
      </p:sp>
      <p:sp>
        <p:nvSpPr>
          <p:cNvPr id="569" name="Google Shape;569;g104a25b1b71_6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4a25b1b71_6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값 업데이트 과정이 필요하다</a:t>
            </a:r>
            <a:endParaRPr/>
          </a:p>
        </p:txBody>
      </p:sp>
      <p:sp>
        <p:nvSpPr>
          <p:cNvPr id="569" name="Google Shape;569;g104a25b1b71_6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5247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4a25b1b71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g104a25b1b71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044611fe8d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1044611fe8d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04a25b1b71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1" name="Google Shape;621;g104a25b1b71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044611fe8d_9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g1044611fe8d_9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04a25b1b71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g104a25b1b71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Google Shape;676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0" name="Google Shape;690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04a25b1b71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g104a25b1b71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04a25b1b71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104a25b1b71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04a25b1b7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4" name="Google Shape;724;g104a25b1b7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04a25b1b71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5" name="Google Shape;735;g104a25b1b71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04a25b1b71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3" name="Google Shape;753;g104a25b1b71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044611fe8d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g1044611fe8d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7" name="Google Shape;7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2ba9e330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g102ba9e330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5" name="Google Shape;1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D3AA-9EAB-459D-8A1F-40C7FEEB3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D3AA-9EAB-459D-8A1F-40C7FEEB3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099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D3AA-9EAB-459D-8A1F-40C7FEEB3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664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D3AA-9EAB-459D-8A1F-40C7FEEB3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691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D3AA-9EAB-459D-8A1F-40C7FEEB3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542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D3AA-9EAB-459D-8A1F-40C7FEEB3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40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D3AA-9EAB-459D-8A1F-40C7FEEB3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399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D3AA-9EAB-459D-8A1F-40C7FEEB3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959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D3AA-9EAB-459D-8A1F-40C7FEEB3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766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D3AA-9EAB-459D-8A1F-40C7FEEB3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099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D3AA-9EAB-459D-8A1F-40C7FEEB3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554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3414" y="63998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5D3AA-9EAB-459D-8A1F-40C7FEEB32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58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W2kZZk5MbHBD4bt3sRbnCDTPGP5Y8P9X/view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canvas.skku.edu/courses/21449" TargetMode="External"/><Relationship Id="rId3" Type="http://schemas.openxmlformats.org/officeDocument/2006/relationships/image" Target="../media/image81.jpg"/><Relationship Id="rId7" Type="http://schemas.openxmlformats.org/officeDocument/2006/relationships/hyperlink" Target="https://developer.nvidia.com/tensorrt#feature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eomko.tistory.com/16" TargetMode="External"/><Relationship Id="rId5" Type="http://schemas.openxmlformats.org/officeDocument/2006/relationships/hyperlink" Target="https://paperswithcode.com/paper/real-world-attack-on-mtcnn-face-detection" TargetMode="External"/><Relationship Id="rId4" Type="http://schemas.openxmlformats.org/officeDocument/2006/relationships/hyperlink" Target="https://hwangtoemat.github.io/paper-review/2020-04-02-FaceNet-%EB%82%B4%EC%9A%A9/" TargetMode="External"/><Relationship Id="rId9" Type="http://schemas.openxmlformats.org/officeDocument/2006/relationships/hyperlink" Target="https://github.com/nwesem/mtcnn_facenet_cpp_tensorRT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CCD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595135" y="57912"/>
            <a:ext cx="11001600" cy="45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[        ]</a:t>
            </a:r>
            <a:endParaRPr sz="28700" b="0" i="0" u="none" strike="noStrike" cap="non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1752600" y="1359881"/>
            <a:ext cx="86868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33"/>
              <a:buFont typeface="Malgun Gothic"/>
              <a:buNone/>
            </a:pPr>
            <a:r>
              <a:rPr lang="en-US" sz="4400" dirty="0"/>
              <a:t>Real Time Face Recognition</a:t>
            </a:r>
            <a:br>
              <a:rPr lang="en-US" sz="4400" dirty="0"/>
            </a:br>
            <a:r>
              <a:rPr lang="en-US" sz="4400" dirty="0"/>
              <a:t>using MTCNN and </a:t>
            </a:r>
            <a:r>
              <a:rPr lang="en-US" sz="4400" dirty="0" err="1"/>
              <a:t>FaceNet</a:t>
            </a:r>
            <a:br>
              <a:rPr lang="en-US" sz="4400" dirty="0"/>
            </a:br>
            <a:r>
              <a:rPr lang="en-US" sz="4400" dirty="0"/>
              <a:t>with </a:t>
            </a:r>
            <a:r>
              <a:rPr lang="en-US" sz="4400" dirty="0" err="1"/>
              <a:t>TensorRT</a:t>
            </a:r>
            <a:endParaRPr sz="4400" dirty="0"/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1523935" y="4859785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dirty="0" err="1"/>
              <a:t>이재윤</a:t>
            </a:r>
            <a:r>
              <a:rPr lang="en-US" dirty="0"/>
              <a:t> 2017310350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dirty="0"/>
              <a:t>한석현</a:t>
            </a:r>
            <a:r>
              <a:rPr lang="en-US" dirty="0"/>
              <a:t> 2019313481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dirty="0" err="1"/>
              <a:t>임용성</a:t>
            </a:r>
            <a:r>
              <a:rPr lang="en-US" dirty="0"/>
              <a:t> 2019310649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129E371-97C3-4C94-8518-7B7F60B8BC64}"/>
              </a:ext>
            </a:extLst>
          </p:cNvPr>
          <p:cNvSpPr/>
          <p:nvPr/>
        </p:nvSpPr>
        <p:spPr>
          <a:xfrm>
            <a:off x="583709" y="1429305"/>
            <a:ext cx="10835937" cy="67676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Google Shape;212;p9"/>
          <p:cNvSpPr txBox="1">
            <a:spLocks noGrp="1"/>
          </p:cNvSpPr>
          <p:nvPr>
            <p:ph idx="1"/>
          </p:nvPr>
        </p:nvSpPr>
        <p:spPr>
          <a:xfrm>
            <a:off x="628099" y="1597650"/>
            <a:ext cx="1083593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200" b="1" dirty="0" err="1">
                <a:latin typeface="Montserrat SemiBold" panose="00000700000000000000" pitchFamily="2" charset="0"/>
              </a:rPr>
              <a:t>MTCNN과</a:t>
            </a:r>
            <a:r>
              <a:rPr lang="en-US" sz="2200" b="1" dirty="0">
                <a:latin typeface="Montserrat SemiBold" panose="00000700000000000000" pitchFamily="2" charset="0"/>
              </a:rPr>
              <a:t> </a:t>
            </a:r>
            <a:r>
              <a:rPr lang="en-US" sz="2200" b="1" dirty="0" err="1">
                <a:latin typeface="Montserrat SemiBold" panose="00000700000000000000" pitchFamily="2" charset="0"/>
              </a:rPr>
              <a:t>Facenet을</a:t>
            </a:r>
            <a:r>
              <a:rPr lang="en-US" sz="2200" b="1" dirty="0">
                <a:latin typeface="Montserrat SemiBold" panose="00000700000000000000" pitchFamily="2" charset="0"/>
              </a:rPr>
              <a:t> </a:t>
            </a:r>
            <a:r>
              <a:rPr lang="en-US" sz="2200" b="1" dirty="0" err="1">
                <a:latin typeface="Montserrat SemiBold" panose="00000700000000000000" pitchFamily="2" charset="0"/>
              </a:rPr>
              <a:t>사용한</a:t>
            </a:r>
            <a:r>
              <a:rPr lang="en-US" sz="2200" b="1" dirty="0">
                <a:latin typeface="Montserrat SemiBold" panose="00000700000000000000" pitchFamily="2" charset="0"/>
              </a:rPr>
              <a:t> Real time </a:t>
            </a:r>
            <a:r>
              <a:rPr lang="en-US" sz="2200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multi</a:t>
            </a:r>
            <a:r>
              <a:rPr lang="en-US" sz="2200" b="1" dirty="0">
                <a:latin typeface="Montserrat SemiBold" panose="00000700000000000000" pitchFamily="2" charset="0"/>
              </a:rPr>
              <a:t> face </a:t>
            </a:r>
            <a:r>
              <a:rPr lang="en-US" sz="2200" b="1" dirty="0" err="1">
                <a:latin typeface="Montserrat SemiBold" panose="00000700000000000000" pitchFamily="2" charset="0"/>
              </a:rPr>
              <a:t>recognition의</a:t>
            </a:r>
            <a:r>
              <a:rPr lang="en-US" sz="2200" b="1" dirty="0">
                <a:latin typeface="Montserrat SemiBold" panose="00000700000000000000" pitchFamily="2" charset="0"/>
              </a:rPr>
              <a:t> </a:t>
            </a:r>
            <a:r>
              <a:rPr lang="ko-KR" altLang="en-US" sz="2200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성능</a:t>
            </a:r>
            <a:r>
              <a:rPr lang="en-US" sz="2200" b="1" dirty="0">
                <a:latin typeface="Montserrat SemiBold" panose="00000700000000000000" pitchFamily="2" charset="0"/>
              </a:rPr>
              <a:t> </a:t>
            </a:r>
            <a:r>
              <a:rPr lang="en-US" sz="2200" b="1" dirty="0" err="1">
                <a:latin typeface="Montserrat SemiBold" panose="00000700000000000000" pitchFamily="2" charset="0"/>
              </a:rPr>
              <a:t>향상</a:t>
            </a:r>
            <a:endParaRPr sz="2200" b="1" dirty="0">
              <a:latin typeface="Montserrat SemiBold" panose="00000700000000000000" pitchFamily="2" charset="0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400" u="sng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u="sng" dirty="0"/>
              <a:t>Main Reference</a:t>
            </a:r>
            <a:r>
              <a:rPr lang="en-US" sz="1600" dirty="0"/>
              <a:t> :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FaceNet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 - A Unified Embedding for Face Recognition and Clustering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u="sng" dirty="0">
                <a:latin typeface="Arial"/>
                <a:ea typeface="Arial"/>
                <a:cs typeface="Arial"/>
                <a:sym typeface="Arial"/>
              </a:rPr>
              <a:t>Main GitHub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: https://github.com/nwesem/mtcnn_facenet_cpp_tensorRT</a:t>
            </a:r>
            <a:endParaRPr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808E4A-BD60-476D-9AA3-C9B8DAC3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213" name="Google Shape;21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486" y="3436981"/>
            <a:ext cx="11013027" cy="273998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9"/>
          <p:cNvSpPr/>
          <p:nvPr/>
        </p:nvSpPr>
        <p:spPr>
          <a:xfrm>
            <a:off x="8501974" y="3545345"/>
            <a:ext cx="311285" cy="45594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p9"/>
          <p:cNvSpPr txBox="1"/>
          <p:nvPr/>
        </p:nvSpPr>
        <p:spPr>
          <a:xfrm>
            <a:off x="6325530" y="3033931"/>
            <a:ext cx="47373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algun Gothic"/>
              <a:buNone/>
            </a:pPr>
            <a:r>
              <a:rPr lang="en-US" sz="18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lang="en-US" sz="18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</a:t>
            </a:r>
            <a:r>
              <a:rPr lang="en-US" sz="18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가까운</a:t>
            </a:r>
            <a:r>
              <a:rPr lang="en-US" sz="18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점을</a:t>
            </a:r>
            <a:r>
              <a:rPr lang="en-US" sz="18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같은</a:t>
            </a:r>
            <a:r>
              <a:rPr lang="en-US" sz="18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이미지로</a:t>
            </a:r>
            <a:r>
              <a:rPr lang="en-US" sz="18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인식함</a:t>
            </a:r>
            <a:r>
              <a:rPr lang="en-US" sz="18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sz="18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9"/>
          <p:cNvSpPr txBox="1"/>
          <p:nvPr/>
        </p:nvSpPr>
        <p:spPr>
          <a:xfrm>
            <a:off x="1587500" y="1958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Current Topic</a:t>
            </a:r>
            <a:endParaRPr sz="1800" b="1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17" name="Google Shape;217;p9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8" name="Google Shape;218;p9"/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1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19" name="Google Shape;219;p9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 txBox="1"/>
          <p:nvPr/>
        </p:nvSpPr>
        <p:spPr>
          <a:xfrm>
            <a:off x="1286251" y="1571727"/>
            <a:ext cx="395062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2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K-NN Algorithm</a:t>
            </a:r>
            <a:b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ex) k=4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6" name="Google Shape;23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3879" y="2242153"/>
            <a:ext cx="4187927" cy="349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30362" y="2936067"/>
            <a:ext cx="3619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1"/>
          <p:cNvSpPr txBox="1"/>
          <p:nvPr/>
        </p:nvSpPr>
        <p:spPr>
          <a:xfrm>
            <a:off x="8891329" y="2963021"/>
            <a:ext cx="26117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input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</a:t>
            </a:r>
            <a:endParaRPr sz="1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5" name="Google Shape;245;p11"/>
          <p:cNvSpPr txBox="1"/>
          <p:nvPr/>
        </p:nvSpPr>
        <p:spPr>
          <a:xfrm>
            <a:off x="3027563" y="6031095"/>
            <a:ext cx="61368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예제에서는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input된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이미지는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‘    ’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이라고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판단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11"/>
          <p:cNvSpPr txBox="1"/>
          <p:nvPr/>
        </p:nvSpPr>
        <p:spPr>
          <a:xfrm>
            <a:off x="1587500" y="1958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Current Main Strategies</a:t>
            </a:r>
            <a:endParaRPr sz="1800" b="1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47" name="Google Shape;247;p11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8" name="Google Shape;248;p11"/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1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49" name="Google Shape;249;p11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505BEF-4929-4CE3-A4ED-3ED84519B8BA}"/>
              </a:ext>
            </a:extLst>
          </p:cNvPr>
          <p:cNvSpPr/>
          <p:nvPr/>
        </p:nvSpPr>
        <p:spPr>
          <a:xfrm>
            <a:off x="7130473" y="6118866"/>
            <a:ext cx="230909" cy="19374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1759C4-592A-42C8-80A1-1C774C99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2314" y="4183889"/>
            <a:ext cx="9347369" cy="2282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9247" y="1652961"/>
            <a:ext cx="5513506" cy="159012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2"/>
          <p:cNvSpPr/>
          <p:nvPr/>
        </p:nvSpPr>
        <p:spPr>
          <a:xfrm>
            <a:off x="5646615" y="3401270"/>
            <a:ext cx="898769" cy="62031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12"/>
          <p:cNvSpPr/>
          <p:nvPr/>
        </p:nvSpPr>
        <p:spPr>
          <a:xfrm>
            <a:off x="7169947" y="4183889"/>
            <a:ext cx="1878478" cy="2282233"/>
          </a:xfrm>
          <a:prstGeom prst="frame">
            <a:avLst>
              <a:gd name="adj1" fmla="val 6357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12"/>
          <p:cNvSpPr txBox="1"/>
          <p:nvPr/>
        </p:nvSpPr>
        <p:spPr>
          <a:xfrm>
            <a:off x="7021357" y="3754164"/>
            <a:ext cx="25010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algun Gothic"/>
              <a:buNone/>
            </a:pPr>
            <a:r>
              <a:rPr lang="en-US" sz="18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K-NN </a:t>
            </a:r>
            <a:r>
              <a:rPr lang="en-US" sz="18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</a:t>
            </a:r>
            <a:r>
              <a:rPr lang="en-US" sz="18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</a:t>
            </a:r>
            <a:endParaRPr sz="1800" b="1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9" name="Google Shape;259;p12"/>
          <p:cNvSpPr txBox="1"/>
          <p:nvPr/>
        </p:nvSpPr>
        <p:spPr>
          <a:xfrm>
            <a:off x="1587500" y="1958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Current Main Strategies</a:t>
            </a:r>
            <a:endParaRPr/>
          </a:p>
        </p:txBody>
      </p:sp>
      <p:cxnSp>
        <p:nvCxnSpPr>
          <p:cNvPr id="260" name="Google Shape;260;p12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1" name="Google Shape;261;p12"/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1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62" name="Google Shape;262;p12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56A133-D117-4FEF-AE5E-F13E60E7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AC6EC2-6FFE-42E1-A6C2-2A674FB82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226" name="Google Shape;226;p10"/>
          <p:cNvSpPr/>
          <p:nvPr/>
        </p:nvSpPr>
        <p:spPr>
          <a:xfrm>
            <a:off x="5387020" y="3429000"/>
            <a:ext cx="1274400" cy="583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10"/>
          <p:cNvSpPr txBox="1"/>
          <p:nvPr/>
        </p:nvSpPr>
        <p:spPr>
          <a:xfrm>
            <a:off x="1587500" y="1958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Current Main Topic / Strategies</a:t>
            </a:r>
            <a:endParaRPr sz="1800" b="1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28" name="Google Shape;228;p10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9" name="Google Shape;229;p10"/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1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30" name="Google Shape;230;p10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3ECEB34-0B2A-40A2-AAA6-EE5D5E4CB91D}"/>
              </a:ext>
            </a:extLst>
          </p:cNvPr>
          <p:cNvSpPr/>
          <p:nvPr/>
        </p:nvSpPr>
        <p:spPr>
          <a:xfrm>
            <a:off x="583709" y="1429305"/>
            <a:ext cx="10835937" cy="67676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212;p9">
            <a:extLst>
              <a:ext uri="{FF2B5EF4-FFF2-40B4-BE49-F238E27FC236}">
                <a16:creationId xmlns:a16="http://schemas.microsoft.com/office/drawing/2014/main" id="{2E6AEB73-D817-4998-8686-419EDB4BF432}"/>
              </a:ext>
            </a:extLst>
          </p:cNvPr>
          <p:cNvSpPr txBox="1">
            <a:spLocks/>
          </p:cNvSpPr>
          <p:nvPr/>
        </p:nvSpPr>
        <p:spPr>
          <a:xfrm>
            <a:off x="678031" y="1604926"/>
            <a:ext cx="1083593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228600" indent="-228600">
              <a:spcBef>
                <a:spcPts val="0"/>
              </a:spcBef>
              <a:buSzPts val="2000"/>
            </a:pPr>
            <a:r>
              <a:rPr lang="en-US" sz="2200" b="1" dirty="0">
                <a:latin typeface="Montserrat SemiBold" panose="00000700000000000000" pitchFamily="2" charset="0"/>
              </a:rPr>
              <a:t>MTCNN</a:t>
            </a:r>
            <a:r>
              <a:rPr lang="ko-KR" altLang="en-US" sz="2200" b="1" dirty="0">
                <a:latin typeface="Montserrat SemiBold" panose="00000700000000000000" pitchFamily="2" charset="0"/>
              </a:rPr>
              <a:t>과 </a:t>
            </a:r>
            <a:r>
              <a:rPr lang="en-US" sz="2200" b="1" dirty="0" err="1">
                <a:latin typeface="Montserrat SemiBold" panose="00000700000000000000" pitchFamily="2" charset="0"/>
              </a:rPr>
              <a:t>Facenet</a:t>
            </a:r>
            <a:r>
              <a:rPr lang="ko-KR" altLang="en-US" sz="2200" b="1" dirty="0">
                <a:latin typeface="Montserrat SemiBold" panose="00000700000000000000" pitchFamily="2" charset="0"/>
              </a:rPr>
              <a:t>을 사용한 </a:t>
            </a:r>
            <a:r>
              <a:rPr lang="en-US" sz="2200" b="1" dirty="0">
                <a:latin typeface="Montserrat SemiBold" panose="00000700000000000000" pitchFamily="2" charset="0"/>
              </a:rPr>
              <a:t>Real time </a:t>
            </a:r>
            <a:r>
              <a:rPr lang="en-US" sz="2200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multi</a:t>
            </a:r>
            <a:r>
              <a:rPr lang="en-US" sz="2200" b="1" dirty="0">
                <a:latin typeface="Montserrat SemiBold" panose="00000700000000000000" pitchFamily="2" charset="0"/>
              </a:rPr>
              <a:t> face recognition</a:t>
            </a:r>
            <a:r>
              <a:rPr lang="ko-KR" altLang="en-US" sz="2200" b="1" dirty="0">
                <a:latin typeface="Montserrat SemiBold" panose="00000700000000000000" pitchFamily="2" charset="0"/>
              </a:rPr>
              <a:t>의 </a:t>
            </a:r>
            <a:r>
              <a:rPr lang="ko-KR" altLang="en-US" sz="2200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정확도</a:t>
            </a:r>
            <a:r>
              <a:rPr lang="ko-KR" altLang="en-US" sz="2200" b="1" dirty="0">
                <a:latin typeface="Montserrat SemiBold" panose="00000700000000000000" pitchFamily="2" charset="0"/>
              </a:rPr>
              <a:t> 향상</a:t>
            </a:r>
          </a:p>
          <a:p>
            <a:pPr marL="457200" lvl="1" indent="0">
              <a:buSzPts val="1600"/>
              <a:buFont typeface="Arial"/>
              <a:buNone/>
            </a:pPr>
            <a:endParaRPr lang="ko-KR" altLang="en-US" sz="1400" u="sng" dirty="0"/>
          </a:p>
        </p:txBody>
      </p:sp>
      <p:sp>
        <p:nvSpPr>
          <p:cNvPr id="12" name="Google Shape;141;p5">
            <a:extLst>
              <a:ext uri="{FF2B5EF4-FFF2-40B4-BE49-F238E27FC236}">
                <a16:creationId xmlns:a16="http://schemas.microsoft.com/office/drawing/2014/main" id="{4DDEAB70-C284-47DB-A8FC-2238E67287B2}"/>
              </a:ext>
            </a:extLst>
          </p:cNvPr>
          <p:cNvSpPr/>
          <p:nvPr/>
        </p:nvSpPr>
        <p:spPr>
          <a:xfrm>
            <a:off x="400717" y="5431845"/>
            <a:ext cx="11338539" cy="9339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245;p11">
            <a:extLst>
              <a:ext uri="{FF2B5EF4-FFF2-40B4-BE49-F238E27FC236}">
                <a16:creationId xmlns:a16="http://schemas.microsoft.com/office/drawing/2014/main" id="{8C405EE2-4CE4-4FDA-B1A2-F7967D355752}"/>
              </a:ext>
            </a:extLst>
          </p:cNvPr>
          <p:cNvSpPr txBox="1"/>
          <p:nvPr/>
        </p:nvSpPr>
        <p:spPr>
          <a:xfrm>
            <a:off x="727964" y="5735746"/>
            <a:ext cx="10337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Strategies : 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따른 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fps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정확도의 변화를 확인하여 가장 최고의 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performance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낼 때를 찾자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" name="Google Shape;254;p12">
            <a:extLst>
              <a:ext uri="{FF2B5EF4-FFF2-40B4-BE49-F238E27FC236}">
                <a16:creationId xmlns:a16="http://schemas.microsoft.com/office/drawing/2014/main" id="{09294C36-F4C6-48E6-BE6D-992553EBF0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1928" y="2601653"/>
            <a:ext cx="10143236" cy="246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E3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3"/>
          <p:cNvGrpSpPr/>
          <p:nvPr/>
        </p:nvGrpSpPr>
        <p:grpSpPr>
          <a:xfrm>
            <a:off x="901700" y="2721114"/>
            <a:ext cx="4884600" cy="1477436"/>
            <a:chOff x="901700" y="2721114"/>
            <a:chExt cx="4884600" cy="1477436"/>
          </a:xfrm>
        </p:grpSpPr>
        <p:sp>
          <p:nvSpPr>
            <p:cNvPr id="269" name="Google Shape;269;p3"/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Part 2</a:t>
              </a:r>
              <a:endParaRPr sz="4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70" name="Google Shape;270;p3"/>
            <p:cNvSpPr txBox="1"/>
            <p:nvPr/>
          </p:nvSpPr>
          <p:spPr>
            <a:xfrm>
              <a:off x="901700" y="3490550"/>
              <a:ext cx="48846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Code Analysis</a:t>
              </a:r>
              <a:endParaRPr sz="4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271" name="Google Shape;271;p3"/>
          <p:cNvSpPr txBox="1"/>
          <p:nvPr/>
        </p:nvSpPr>
        <p:spPr>
          <a:xfrm>
            <a:off x="4090969" y="6395720"/>
            <a:ext cx="855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code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https://github.com/nwesem/mtcnn_facenet_cpp_tensorRT</a:t>
            </a:r>
            <a:endParaRPr sz="1800" b="0" i="0" u="none" strike="noStrike" cap="none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5497D5-1C4A-445C-B60E-CD87DDCF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E3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3580" y="945181"/>
            <a:ext cx="6667141" cy="1812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5142" y="4090793"/>
            <a:ext cx="6206573" cy="222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25143" y="3126722"/>
            <a:ext cx="6206573" cy="65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284" y="1521406"/>
            <a:ext cx="3928497" cy="479738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4"/>
          <p:cNvSpPr/>
          <p:nvPr/>
        </p:nvSpPr>
        <p:spPr>
          <a:xfrm>
            <a:off x="5840626" y="939839"/>
            <a:ext cx="1217122" cy="1769156"/>
          </a:xfrm>
          <a:prstGeom prst="frame">
            <a:avLst>
              <a:gd name="adj1" fmla="val 502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14"/>
          <p:cNvSpPr txBox="1"/>
          <p:nvPr/>
        </p:nvSpPr>
        <p:spPr>
          <a:xfrm>
            <a:off x="1587500" y="1958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 mtcnn</a:t>
            </a:r>
            <a:endParaRPr sz="4400" b="1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82" name="Google Shape;282;p14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4"/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84" name="Google Shape;284;p14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EEA948-DDC3-4104-91AD-16174C5A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E3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5" descr="논문리뷰] 내 마음대로 FaceNet 논문 리뷰 - Triplet Loss란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569" y="4002308"/>
            <a:ext cx="5271324" cy="2396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2171" y="1090405"/>
            <a:ext cx="5257800" cy="72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63739" y="2640286"/>
            <a:ext cx="2838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63739" y="3028824"/>
            <a:ext cx="5271324" cy="208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 rotWithShape="1">
          <a:blip r:embed="rId7">
            <a:alphaModFix/>
          </a:blip>
          <a:srcRect t="24381" b="-1"/>
          <a:stretch/>
        </p:blipFill>
        <p:spPr>
          <a:xfrm>
            <a:off x="6463739" y="3398913"/>
            <a:ext cx="2714625" cy="208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63739" y="3806466"/>
            <a:ext cx="425767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9927" y="4256504"/>
            <a:ext cx="540067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9927" y="4768304"/>
            <a:ext cx="50863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9927" y="5245100"/>
            <a:ext cx="34766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39927" y="5771999"/>
            <a:ext cx="5271324" cy="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39927" y="6292123"/>
            <a:ext cx="481965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5"/>
          <p:cNvSpPr txBox="1"/>
          <p:nvPr/>
        </p:nvSpPr>
        <p:spPr>
          <a:xfrm>
            <a:off x="6335085" y="2090156"/>
            <a:ext cx="44304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&lt;facenet.cpp 에 있는함수 목록&gt;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1" name="Google Shape;301;p1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70305" y="1554269"/>
            <a:ext cx="5925695" cy="213296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5"/>
          <p:cNvSpPr/>
          <p:nvPr/>
        </p:nvSpPr>
        <p:spPr>
          <a:xfrm>
            <a:off x="1840846" y="1415639"/>
            <a:ext cx="2038696" cy="2271591"/>
          </a:xfrm>
          <a:prstGeom prst="frame">
            <a:avLst>
              <a:gd name="adj1" fmla="val 3714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15"/>
          <p:cNvSpPr txBox="1"/>
          <p:nvPr/>
        </p:nvSpPr>
        <p:spPr>
          <a:xfrm>
            <a:off x="1587500" y="1958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Facenet</a:t>
            </a:r>
            <a:endParaRPr sz="4400" b="1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04" name="Google Shape;304;p15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5" name="Google Shape;305;p15"/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06" name="Google Shape;306;p15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A2C835-10EF-49A2-92A7-FED7B22C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E3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1" name="Google Shape;311;p25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2" name="Google Shape;312;p25"/>
          <p:cNvSpPr txBox="1"/>
          <p:nvPr/>
        </p:nvSpPr>
        <p:spPr>
          <a:xfrm>
            <a:off x="583709" y="345588"/>
            <a:ext cx="88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14" name="Google Shape;3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00" y="1865775"/>
            <a:ext cx="8577114" cy="403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5"/>
          <p:cNvPicPr preferRelativeResize="0"/>
          <p:nvPr/>
        </p:nvPicPr>
        <p:blipFill rotWithShape="1">
          <a:blip r:embed="rId4">
            <a:alphaModFix/>
          </a:blip>
          <a:srcRect r="9329"/>
          <a:stretch/>
        </p:blipFill>
        <p:spPr>
          <a:xfrm>
            <a:off x="499100" y="5980625"/>
            <a:ext cx="3569302" cy="2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100" y="6388850"/>
            <a:ext cx="3569300" cy="22045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5"/>
          <p:cNvSpPr/>
          <p:nvPr/>
        </p:nvSpPr>
        <p:spPr>
          <a:xfrm>
            <a:off x="1308450" y="4662200"/>
            <a:ext cx="1301100" cy="145200"/>
          </a:xfrm>
          <a:prstGeom prst="frame">
            <a:avLst>
              <a:gd name="adj1" fmla="val 1189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25"/>
          <p:cNvSpPr/>
          <p:nvPr/>
        </p:nvSpPr>
        <p:spPr>
          <a:xfrm>
            <a:off x="1330050" y="6034000"/>
            <a:ext cx="1257900" cy="145200"/>
          </a:xfrm>
          <a:prstGeom prst="frame">
            <a:avLst>
              <a:gd name="adj1" fmla="val 1189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25"/>
          <p:cNvSpPr/>
          <p:nvPr/>
        </p:nvSpPr>
        <p:spPr>
          <a:xfrm>
            <a:off x="1330050" y="6426463"/>
            <a:ext cx="1257900" cy="145200"/>
          </a:xfrm>
          <a:prstGeom prst="frame">
            <a:avLst>
              <a:gd name="adj1" fmla="val 1189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25"/>
          <p:cNvSpPr/>
          <p:nvPr/>
        </p:nvSpPr>
        <p:spPr>
          <a:xfrm>
            <a:off x="1308450" y="3356400"/>
            <a:ext cx="4277100" cy="439200"/>
          </a:xfrm>
          <a:prstGeom prst="frame">
            <a:avLst>
              <a:gd name="adj1" fmla="val 1189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25"/>
          <p:cNvSpPr txBox="1"/>
          <p:nvPr/>
        </p:nvSpPr>
        <p:spPr>
          <a:xfrm>
            <a:off x="1587500" y="1958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Facenet.func()</a:t>
            </a:r>
            <a:endParaRPr/>
          </a:p>
        </p:txBody>
      </p:sp>
      <p:sp>
        <p:nvSpPr>
          <p:cNvPr id="14" name="Google Shape;343;g104a25b1b71_1_128">
            <a:extLst>
              <a:ext uri="{FF2B5EF4-FFF2-40B4-BE49-F238E27FC236}">
                <a16:creationId xmlns:a16="http://schemas.microsoft.com/office/drawing/2014/main" id="{09CCEAB2-0AE1-4B20-B28E-88E776E7BF61}"/>
              </a:ext>
            </a:extLst>
          </p:cNvPr>
          <p:cNvSpPr txBox="1"/>
          <p:nvPr/>
        </p:nvSpPr>
        <p:spPr>
          <a:xfrm>
            <a:off x="583709" y="1316475"/>
            <a:ext cx="7575465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main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 of ‘main.cpp’</a:t>
            </a:r>
            <a:endParaRPr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883BB-9010-435C-94CE-32A396D3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E3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Google Shape;326;g104a25b1b71_6_159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7" name="Google Shape;327;g104a25b1b71_6_159"/>
          <p:cNvSpPr txBox="1"/>
          <p:nvPr/>
        </p:nvSpPr>
        <p:spPr>
          <a:xfrm>
            <a:off x="583709" y="345588"/>
            <a:ext cx="88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29" name="Google Shape;329;g104a25b1b71_6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00" y="1865775"/>
            <a:ext cx="8577114" cy="403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04a25b1b71_6_159"/>
          <p:cNvPicPr preferRelativeResize="0"/>
          <p:nvPr/>
        </p:nvPicPr>
        <p:blipFill rotWithShape="1">
          <a:blip r:embed="rId4">
            <a:alphaModFix/>
          </a:blip>
          <a:srcRect r="9329"/>
          <a:stretch/>
        </p:blipFill>
        <p:spPr>
          <a:xfrm>
            <a:off x="499100" y="5980625"/>
            <a:ext cx="3569302" cy="2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04a25b1b71_6_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100" y="6388850"/>
            <a:ext cx="3569300" cy="22045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104a25b1b71_6_159"/>
          <p:cNvSpPr/>
          <p:nvPr/>
        </p:nvSpPr>
        <p:spPr>
          <a:xfrm>
            <a:off x="1308450" y="4662200"/>
            <a:ext cx="1301100" cy="145200"/>
          </a:xfrm>
          <a:prstGeom prst="frame">
            <a:avLst>
              <a:gd name="adj1" fmla="val 1189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g104a25b1b71_6_159"/>
          <p:cNvSpPr/>
          <p:nvPr/>
        </p:nvSpPr>
        <p:spPr>
          <a:xfrm>
            <a:off x="1330050" y="6034000"/>
            <a:ext cx="1257900" cy="145200"/>
          </a:xfrm>
          <a:prstGeom prst="frame">
            <a:avLst>
              <a:gd name="adj1" fmla="val 1189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g104a25b1b71_6_159"/>
          <p:cNvSpPr/>
          <p:nvPr/>
        </p:nvSpPr>
        <p:spPr>
          <a:xfrm>
            <a:off x="1330050" y="6426463"/>
            <a:ext cx="1257900" cy="145200"/>
          </a:xfrm>
          <a:prstGeom prst="frame">
            <a:avLst>
              <a:gd name="adj1" fmla="val 1189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g104a25b1b71_6_159"/>
          <p:cNvSpPr/>
          <p:nvPr/>
        </p:nvSpPr>
        <p:spPr>
          <a:xfrm>
            <a:off x="1308450" y="3356400"/>
            <a:ext cx="4277100" cy="439200"/>
          </a:xfrm>
          <a:prstGeom prst="frame">
            <a:avLst>
              <a:gd name="adj1" fmla="val 1189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g104a25b1b71_6_159"/>
          <p:cNvSpPr txBox="1"/>
          <p:nvPr/>
        </p:nvSpPr>
        <p:spPr>
          <a:xfrm>
            <a:off x="1587500" y="1958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Facenet.func()</a:t>
            </a:r>
            <a:endParaRPr/>
          </a:p>
        </p:txBody>
      </p:sp>
      <p:pic>
        <p:nvPicPr>
          <p:cNvPr id="337" name="Google Shape;337;g104a25b1b71_6_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2938" y="2340713"/>
            <a:ext cx="7800975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104a25b1b71_6_159"/>
          <p:cNvSpPr/>
          <p:nvPr/>
        </p:nvSpPr>
        <p:spPr>
          <a:xfrm>
            <a:off x="5489450" y="4951600"/>
            <a:ext cx="4038600" cy="252000"/>
          </a:xfrm>
          <a:prstGeom prst="frame">
            <a:avLst>
              <a:gd name="adj1" fmla="val 1189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343;g104a25b1b71_1_128">
            <a:extLst>
              <a:ext uri="{FF2B5EF4-FFF2-40B4-BE49-F238E27FC236}">
                <a16:creationId xmlns:a16="http://schemas.microsoft.com/office/drawing/2014/main" id="{89CC860A-555E-45C2-B145-418F3C7BB39A}"/>
              </a:ext>
            </a:extLst>
          </p:cNvPr>
          <p:cNvSpPr txBox="1"/>
          <p:nvPr/>
        </p:nvSpPr>
        <p:spPr>
          <a:xfrm>
            <a:off x="583709" y="1316475"/>
            <a:ext cx="7575465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main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 of ‘main.cpp’</a:t>
            </a:r>
            <a:endParaRPr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810F2-C6AE-4C33-856A-AC79C9F6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16" name="Google Shape;338;g104a25b1b71_6_159">
            <a:extLst>
              <a:ext uri="{FF2B5EF4-FFF2-40B4-BE49-F238E27FC236}">
                <a16:creationId xmlns:a16="http://schemas.microsoft.com/office/drawing/2014/main" id="{69266E85-B870-4A7D-A750-3CDA9A6EF05D}"/>
              </a:ext>
            </a:extLst>
          </p:cNvPr>
          <p:cNvSpPr/>
          <p:nvPr/>
        </p:nvSpPr>
        <p:spPr>
          <a:xfrm>
            <a:off x="5489450" y="5690282"/>
            <a:ext cx="4038600" cy="252000"/>
          </a:xfrm>
          <a:prstGeom prst="frame">
            <a:avLst>
              <a:gd name="adj1" fmla="val 1189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E3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709" y="2877666"/>
            <a:ext cx="5932632" cy="283401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7"/>
          <p:cNvSpPr txBox="1"/>
          <p:nvPr/>
        </p:nvSpPr>
        <p:spPr>
          <a:xfrm>
            <a:off x="6845300" y="2263737"/>
            <a:ext cx="4932313" cy="102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Input받은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frame(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)의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얼굴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부분의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위치를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추출하여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(160,160)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사이즈로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resize한다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8" name="Google Shape;35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5651" y="3429000"/>
            <a:ext cx="1981200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7"/>
          <p:cNvSpPr txBox="1"/>
          <p:nvPr/>
        </p:nvSpPr>
        <p:spPr>
          <a:xfrm>
            <a:off x="1587500" y="1958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Facenet.func()</a:t>
            </a:r>
            <a:endParaRPr/>
          </a:p>
        </p:txBody>
      </p:sp>
      <p:cxnSp>
        <p:nvCxnSpPr>
          <p:cNvPr id="360" name="Google Shape;360;p17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1" name="Google Shape;361;p17"/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62" name="Google Shape;362;p17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343;g104a25b1b71_1_128">
            <a:extLst>
              <a:ext uri="{FF2B5EF4-FFF2-40B4-BE49-F238E27FC236}">
                <a16:creationId xmlns:a16="http://schemas.microsoft.com/office/drawing/2014/main" id="{2CCC75BE-57B3-4A40-9631-E9CED7869FBF}"/>
              </a:ext>
            </a:extLst>
          </p:cNvPr>
          <p:cNvSpPr txBox="1"/>
          <p:nvPr/>
        </p:nvSpPr>
        <p:spPr>
          <a:xfrm>
            <a:off x="583709" y="1436105"/>
            <a:ext cx="7575465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FaceNetClassifier</a:t>
            </a:r>
            <a:r>
              <a:rPr lang="en-US" altLang="ko-K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en-US" altLang="ko-KR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getCroppedFacesAndAlign</a:t>
            </a:r>
            <a:endParaRPr lang="en-US" altLang="ko-KR"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051242-0302-4896-9B0B-0ACF73339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48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" name="Google Shape;92;p48"/>
          <p:cNvSpPr txBox="1"/>
          <p:nvPr/>
        </p:nvSpPr>
        <p:spPr>
          <a:xfrm>
            <a:off x="887649" y="338032"/>
            <a:ext cx="713789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Table of Contents</a:t>
            </a:r>
            <a:endParaRPr sz="4400" dirty="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93" name="Google Shape;93;p48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" name="Google Shape;94;p48"/>
          <p:cNvSpPr/>
          <p:nvPr/>
        </p:nvSpPr>
        <p:spPr>
          <a:xfrm>
            <a:off x="1519815" y="1336056"/>
            <a:ext cx="843300" cy="7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5" name="Google Shape;95;p48"/>
          <p:cNvSpPr/>
          <p:nvPr/>
        </p:nvSpPr>
        <p:spPr>
          <a:xfrm>
            <a:off x="2687667" y="1344934"/>
            <a:ext cx="65586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6" name="Google Shape;96;p48"/>
          <p:cNvSpPr txBox="1"/>
          <p:nvPr/>
        </p:nvSpPr>
        <p:spPr>
          <a:xfrm>
            <a:off x="1759469" y="1406218"/>
            <a:ext cx="35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sz="3200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7" name="Google Shape;97;p48"/>
          <p:cNvSpPr txBox="1"/>
          <p:nvPr/>
        </p:nvSpPr>
        <p:spPr>
          <a:xfrm>
            <a:off x="3143826" y="1472428"/>
            <a:ext cx="508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Topic Summary</a:t>
            </a:r>
            <a:r>
              <a:rPr lang="en-US" sz="2400" dirty="0">
                <a:solidFill>
                  <a:schemeClr val="lt1"/>
                </a:solidFill>
                <a:highlight>
                  <a:srgbClr val="0000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24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8" name="Google Shape;98;p48"/>
          <p:cNvSpPr/>
          <p:nvPr/>
        </p:nvSpPr>
        <p:spPr>
          <a:xfrm>
            <a:off x="1519815" y="2456338"/>
            <a:ext cx="843300" cy="75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9" name="Google Shape;99;p48"/>
          <p:cNvSpPr/>
          <p:nvPr/>
        </p:nvSpPr>
        <p:spPr>
          <a:xfrm>
            <a:off x="2687667" y="2465216"/>
            <a:ext cx="65586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0" name="Google Shape;100;p48"/>
          <p:cNvSpPr txBox="1"/>
          <p:nvPr/>
        </p:nvSpPr>
        <p:spPr>
          <a:xfrm>
            <a:off x="1759469" y="2526500"/>
            <a:ext cx="35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sz="3200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1" name="Google Shape;101;p48"/>
          <p:cNvSpPr txBox="1"/>
          <p:nvPr/>
        </p:nvSpPr>
        <p:spPr>
          <a:xfrm>
            <a:off x="3143826" y="2592710"/>
            <a:ext cx="508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Code Analysis </a:t>
            </a:r>
            <a:endParaRPr sz="2400">
              <a:solidFill>
                <a:schemeClr val="lt1"/>
              </a:solidFill>
              <a:highlight>
                <a:srgbClr val="0000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2" name="Google Shape;102;p48"/>
          <p:cNvSpPr/>
          <p:nvPr/>
        </p:nvSpPr>
        <p:spPr>
          <a:xfrm>
            <a:off x="1519815" y="3576620"/>
            <a:ext cx="843300" cy="75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3" name="Google Shape;103;p48"/>
          <p:cNvSpPr/>
          <p:nvPr/>
        </p:nvSpPr>
        <p:spPr>
          <a:xfrm>
            <a:off x="2687667" y="3585498"/>
            <a:ext cx="65586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4" name="Google Shape;104;p48"/>
          <p:cNvSpPr txBox="1"/>
          <p:nvPr/>
        </p:nvSpPr>
        <p:spPr>
          <a:xfrm>
            <a:off x="1759469" y="3646782"/>
            <a:ext cx="35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5" name="Google Shape;105;p48"/>
          <p:cNvSpPr txBox="1"/>
          <p:nvPr/>
        </p:nvSpPr>
        <p:spPr>
          <a:xfrm>
            <a:off x="3143826" y="3721870"/>
            <a:ext cx="508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Result</a:t>
            </a:r>
            <a:endParaRPr sz="2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6" name="Google Shape;106;p48"/>
          <p:cNvSpPr/>
          <p:nvPr/>
        </p:nvSpPr>
        <p:spPr>
          <a:xfrm>
            <a:off x="1519815" y="4696902"/>
            <a:ext cx="843300" cy="75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7" name="Google Shape;107;p48"/>
          <p:cNvSpPr/>
          <p:nvPr/>
        </p:nvSpPr>
        <p:spPr>
          <a:xfrm>
            <a:off x="2687667" y="4705780"/>
            <a:ext cx="65586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8" name="Google Shape;108;p48"/>
          <p:cNvSpPr txBox="1"/>
          <p:nvPr/>
        </p:nvSpPr>
        <p:spPr>
          <a:xfrm>
            <a:off x="1759469" y="4767064"/>
            <a:ext cx="35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C676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sz="3200">
              <a:solidFill>
                <a:srgbClr val="6C6767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9" name="Google Shape;109;p48"/>
          <p:cNvSpPr txBox="1"/>
          <p:nvPr/>
        </p:nvSpPr>
        <p:spPr>
          <a:xfrm>
            <a:off x="3143826" y="4842152"/>
            <a:ext cx="508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C676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Running Model</a:t>
            </a:r>
            <a:endParaRPr sz="2400">
              <a:solidFill>
                <a:srgbClr val="6C676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0" name="Google Shape;110;p48"/>
          <p:cNvSpPr/>
          <p:nvPr/>
        </p:nvSpPr>
        <p:spPr>
          <a:xfrm>
            <a:off x="1519815" y="5817184"/>
            <a:ext cx="843300" cy="75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1" name="Google Shape;111;p48"/>
          <p:cNvSpPr/>
          <p:nvPr/>
        </p:nvSpPr>
        <p:spPr>
          <a:xfrm>
            <a:off x="2687667" y="5826062"/>
            <a:ext cx="65586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2" name="Google Shape;112;p48"/>
          <p:cNvSpPr txBox="1"/>
          <p:nvPr/>
        </p:nvSpPr>
        <p:spPr>
          <a:xfrm>
            <a:off x="1759469" y="5887346"/>
            <a:ext cx="35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6C676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endParaRPr sz="3200" dirty="0">
              <a:solidFill>
                <a:srgbClr val="6C6767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3" name="Google Shape;113;p48"/>
          <p:cNvSpPr txBox="1"/>
          <p:nvPr/>
        </p:nvSpPr>
        <p:spPr>
          <a:xfrm>
            <a:off x="3143826" y="5962434"/>
            <a:ext cx="508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C676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</a:t>
            </a:r>
            <a:endParaRPr sz="2400">
              <a:solidFill>
                <a:srgbClr val="6C676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C23D7C-23DB-4C41-80B8-E8405498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E3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853" y="2029674"/>
            <a:ext cx="5315644" cy="463248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8"/>
          <p:cNvSpPr txBox="1"/>
          <p:nvPr/>
        </p:nvSpPr>
        <p:spPr>
          <a:xfrm>
            <a:off x="6707365" y="3206089"/>
            <a:ext cx="4396509" cy="104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사진의</a:t>
            </a:r>
            <a:r>
              <a:rPr lang="en-US" sz="2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</a:t>
            </a:r>
            <a:r>
              <a:rPr lang="en-US" sz="2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부분</a:t>
            </a:r>
            <a:endParaRPr sz="1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0" name="Google Shape;370;p18"/>
          <p:cNvSpPr txBox="1"/>
          <p:nvPr/>
        </p:nvSpPr>
        <p:spPr>
          <a:xfrm>
            <a:off x="6707365" y="4041562"/>
            <a:ext cx="4932313" cy="138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CNN에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넣을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수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있도록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이미지를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flatten하고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정규화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1" name="Google Shape;371;p18"/>
          <p:cNvSpPr txBox="1"/>
          <p:nvPr/>
        </p:nvSpPr>
        <p:spPr>
          <a:xfrm>
            <a:off x="1587500" y="1958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Facenet.func()</a:t>
            </a:r>
            <a:endParaRPr/>
          </a:p>
        </p:txBody>
      </p:sp>
      <p:cxnSp>
        <p:nvCxnSpPr>
          <p:cNvPr id="372" name="Google Shape;372;p18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18"/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74" name="Google Shape;374;p18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343;g104a25b1b71_1_128">
            <a:extLst>
              <a:ext uri="{FF2B5EF4-FFF2-40B4-BE49-F238E27FC236}">
                <a16:creationId xmlns:a16="http://schemas.microsoft.com/office/drawing/2014/main" id="{0E2F67BC-9027-47CD-B1AE-C8631DEA0858}"/>
              </a:ext>
            </a:extLst>
          </p:cNvPr>
          <p:cNvSpPr txBox="1"/>
          <p:nvPr/>
        </p:nvSpPr>
        <p:spPr>
          <a:xfrm>
            <a:off x="583709" y="1436105"/>
            <a:ext cx="7575465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FaceNetClassifier</a:t>
            </a:r>
            <a:r>
              <a:rPr lang="en-US" altLang="ko-K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en-US" altLang="ko-KR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preprocessFaces</a:t>
            </a:r>
            <a:endParaRPr lang="en-US" altLang="ko-KR"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771315-16B0-4F3E-800C-4C16FED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E3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684" y="2565980"/>
            <a:ext cx="6350015" cy="4012372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9"/>
          <p:cNvSpPr txBox="1"/>
          <p:nvPr/>
        </p:nvSpPr>
        <p:spPr>
          <a:xfrm>
            <a:off x="8894896" y="4572166"/>
            <a:ext cx="1706167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This part</a:t>
            </a:r>
            <a:endParaRPr sz="2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2" name="Google Shape;382;p19" descr="논문리뷰] 내 마음대로 FaceNet 논문 리뷰 - Triplet Loss란?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5534" y="4934742"/>
            <a:ext cx="4774028" cy="217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245" y="2018090"/>
            <a:ext cx="5734050" cy="428625"/>
          </a:xfrm>
          <a:prstGeom prst="rect">
            <a:avLst/>
          </a:prstGeom>
          <a:solidFill>
            <a:srgbClr val="ECECEC"/>
          </a:solidFill>
          <a:ln w="9525" cap="sq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5" name="Google Shape;385;p19"/>
          <p:cNvSpPr txBox="1"/>
          <p:nvPr/>
        </p:nvSpPr>
        <p:spPr>
          <a:xfrm>
            <a:off x="6962235" y="2473082"/>
            <a:ext cx="4932300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cudaStream을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통해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다음을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비동기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시행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전송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(host to device)</a:t>
            </a:r>
            <a:endParaRPr sz="1800" b="0" i="0" u="none" strike="noStrike" cap="none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Kernel함수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</a:t>
            </a:r>
            <a:endParaRPr sz="16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출력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전송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(device to host)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19"/>
          <p:cNvSpPr txBox="1"/>
          <p:nvPr/>
        </p:nvSpPr>
        <p:spPr>
          <a:xfrm>
            <a:off x="6962235" y="3873445"/>
            <a:ext cx="49323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buffer’변수로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메모리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부족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방지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19"/>
          <p:cNvSpPr txBox="1"/>
          <p:nvPr/>
        </p:nvSpPr>
        <p:spPr>
          <a:xfrm>
            <a:off x="1587500" y="1958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Facenet.func()</a:t>
            </a:r>
            <a:endParaRPr/>
          </a:p>
        </p:txBody>
      </p:sp>
      <p:cxnSp>
        <p:nvCxnSpPr>
          <p:cNvPr id="389" name="Google Shape;389;p19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0" name="Google Shape;390;p19"/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91" name="Google Shape;391;p19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343;g104a25b1b71_1_128">
            <a:extLst>
              <a:ext uri="{FF2B5EF4-FFF2-40B4-BE49-F238E27FC236}">
                <a16:creationId xmlns:a16="http://schemas.microsoft.com/office/drawing/2014/main" id="{95ACF6C9-46A6-4D2E-B753-F5191A3CD74E}"/>
              </a:ext>
            </a:extLst>
          </p:cNvPr>
          <p:cNvSpPr txBox="1"/>
          <p:nvPr/>
        </p:nvSpPr>
        <p:spPr>
          <a:xfrm>
            <a:off x="583709" y="1436105"/>
            <a:ext cx="7575465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FaceNetClassifier</a:t>
            </a:r>
            <a:r>
              <a:rPr lang="en-US" altLang="ko-K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en-US" altLang="ko-KR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doInference</a:t>
            </a:r>
            <a:endParaRPr lang="en-US" altLang="ko-KR"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6" name="Google Shape;386;p19" descr="CUDA] Stream : 네이버 블로그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38231" y="345513"/>
            <a:ext cx="3633649" cy="204187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9"/>
          <p:cNvSpPr/>
          <p:nvPr/>
        </p:nvSpPr>
        <p:spPr>
          <a:xfrm>
            <a:off x="9355056" y="4988010"/>
            <a:ext cx="253192" cy="40877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05E89D-AFBF-4F4E-830C-E8FAACAA5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16" name="Google Shape;338;g104a25b1b71_6_159">
            <a:extLst>
              <a:ext uri="{FF2B5EF4-FFF2-40B4-BE49-F238E27FC236}">
                <a16:creationId xmlns:a16="http://schemas.microsoft.com/office/drawing/2014/main" id="{1CE7E5ED-2C6E-4FE2-BA25-CD994B05C42D}"/>
              </a:ext>
            </a:extLst>
          </p:cNvPr>
          <p:cNvSpPr/>
          <p:nvPr/>
        </p:nvSpPr>
        <p:spPr>
          <a:xfrm>
            <a:off x="2923635" y="2571494"/>
            <a:ext cx="685839" cy="135096"/>
          </a:xfrm>
          <a:prstGeom prst="frame">
            <a:avLst>
              <a:gd name="adj1" fmla="val 1189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E3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541" y="1580707"/>
            <a:ext cx="4144964" cy="171146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0"/>
          <p:cNvSpPr txBox="1"/>
          <p:nvPr/>
        </p:nvSpPr>
        <p:spPr>
          <a:xfrm>
            <a:off x="7069087" y="3332554"/>
            <a:ext cx="360187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</a:t>
            </a:r>
            <a:r>
              <a:rPr lang="en-US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vector가</a:t>
            </a:r>
            <a:r>
              <a:rPr 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embeddedFace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8" name="Google Shape;398;p20" descr="논문리뷰] 내 마음대로 FaceNet 논문 리뷰 - Triplet Loss란?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6518" y="3746235"/>
            <a:ext cx="6604000" cy="300275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0"/>
          <p:cNvSpPr/>
          <p:nvPr/>
        </p:nvSpPr>
        <p:spPr>
          <a:xfrm>
            <a:off x="8337578" y="3746235"/>
            <a:ext cx="406400" cy="36933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20"/>
          <p:cNvSpPr txBox="1"/>
          <p:nvPr/>
        </p:nvSpPr>
        <p:spPr>
          <a:xfrm>
            <a:off x="5369178" y="1637518"/>
            <a:ext cx="6343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Applied to…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faceNet.h의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‘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m_knownFaces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 variable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FaceNetClassifier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::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forwardAddFace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{ 'person’ variable }</a:t>
            </a:r>
            <a:endParaRPr sz="1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1" name="Google Shape;401;p20"/>
          <p:cNvSpPr txBox="1"/>
          <p:nvPr/>
        </p:nvSpPr>
        <p:spPr>
          <a:xfrm>
            <a:off x="1587500" y="1958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36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Image폴더의 데이터를 저장해 놓는 KnownID</a:t>
            </a:r>
            <a:endParaRPr sz="3600" b="1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402" name="Google Shape;402;p20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3" name="Google Shape;403;p20"/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404" name="Google Shape;404;p20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3BA2A0-A89C-4AAF-A9DF-33DE586A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E3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502" y="2310644"/>
            <a:ext cx="6434580" cy="375984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1"/>
          <p:cNvSpPr txBox="1"/>
          <p:nvPr/>
        </p:nvSpPr>
        <p:spPr>
          <a:xfrm>
            <a:off x="6744164" y="2664253"/>
            <a:ext cx="4396509" cy="170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2" name="Google Shape;41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7995" y="2439879"/>
            <a:ext cx="3135127" cy="129450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1"/>
          <p:cNvSpPr txBox="1"/>
          <p:nvPr/>
        </p:nvSpPr>
        <p:spPr>
          <a:xfrm>
            <a:off x="6928096" y="1908163"/>
            <a:ext cx="38493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KnownID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구조체에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저장하는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과정</a:t>
            </a:r>
            <a:endParaRPr sz="1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14" name="Google Shape;41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07995" y="4413231"/>
            <a:ext cx="126682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1"/>
          <p:cNvSpPr txBox="1"/>
          <p:nvPr/>
        </p:nvSpPr>
        <p:spPr>
          <a:xfrm>
            <a:off x="8495659" y="4000067"/>
            <a:ext cx="295321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EX)</a:t>
            </a:r>
            <a:endParaRPr sz="1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className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=  임용성_01</a:t>
            </a:r>
            <a:endParaRPr sz="1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classNumber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= 31</a:t>
            </a:r>
            <a:endParaRPr sz="1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embeddFace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=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6" name="Google Shape;416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90652" y="5052529"/>
            <a:ext cx="850021" cy="160962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1"/>
          <p:cNvSpPr txBox="1"/>
          <p:nvPr/>
        </p:nvSpPr>
        <p:spPr>
          <a:xfrm>
            <a:off x="1587500" y="1958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Facenet.func()</a:t>
            </a:r>
            <a:endParaRPr/>
          </a:p>
        </p:txBody>
      </p:sp>
      <p:cxnSp>
        <p:nvCxnSpPr>
          <p:cNvPr id="418" name="Google Shape;418;p21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9" name="Google Shape;419;p21"/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420" name="Google Shape;420;p21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343;g104a25b1b71_1_128">
            <a:extLst>
              <a:ext uri="{FF2B5EF4-FFF2-40B4-BE49-F238E27FC236}">
                <a16:creationId xmlns:a16="http://schemas.microsoft.com/office/drawing/2014/main" id="{2F9A43C3-1DD0-4918-AE60-1B78E86D3207}"/>
              </a:ext>
            </a:extLst>
          </p:cNvPr>
          <p:cNvSpPr txBox="1"/>
          <p:nvPr/>
        </p:nvSpPr>
        <p:spPr>
          <a:xfrm>
            <a:off x="583709" y="1436105"/>
            <a:ext cx="7575465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FaceNetClassifier</a:t>
            </a:r>
            <a:r>
              <a:rPr lang="en-US" altLang="ko-K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en-US" altLang="ko-KR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forwardAddFace</a:t>
            </a:r>
            <a:endParaRPr lang="en-US" altLang="ko-KR"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FA00C3-6FC3-47CD-91F9-E54EFFB43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E3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835" y="2550468"/>
            <a:ext cx="6531603" cy="2871427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4"/>
          <p:cNvSpPr txBox="1"/>
          <p:nvPr/>
        </p:nvSpPr>
        <p:spPr>
          <a:xfrm>
            <a:off x="1587500" y="1958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Facenet.func()</a:t>
            </a:r>
            <a:endParaRPr/>
          </a:p>
        </p:txBody>
      </p:sp>
      <p:cxnSp>
        <p:nvCxnSpPr>
          <p:cNvPr id="428" name="Google Shape;428;p24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9" name="Google Shape;429;p24"/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430" name="Google Shape;430;p24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1" name="Google Shape;431;p24"/>
          <p:cNvSpPr txBox="1"/>
          <p:nvPr/>
        </p:nvSpPr>
        <p:spPr>
          <a:xfrm>
            <a:off x="7133387" y="1788561"/>
            <a:ext cx="4212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N버튼을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눌러서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imgs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directory에</a:t>
            </a:r>
            <a:endParaRPr 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새로운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사람을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추가할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수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있습니다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32" name="Google Shape;4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750" y="5668222"/>
            <a:ext cx="4699877" cy="475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1239" y="2606298"/>
            <a:ext cx="3596897" cy="286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43;g104a25b1b71_1_128">
            <a:extLst>
              <a:ext uri="{FF2B5EF4-FFF2-40B4-BE49-F238E27FC236}">
                <a16:creationId xmlns:a16="http://schemas.microsoft.com/office/drawing/2014/main" id="{00053E17-E701-439B-A6E4-F487E9CB608C}"/>
              </a:ext>
            </a:extLst>
          </p:cNvPr>
          <p:cNvSpPr txBox="1"/>
          <p:nvPr/>
        </p:nvSpPr>
        <p:spPr>
          <a:xfrm>
            <a:off x="583709" y="1436105"/>
            <a:ext cx="7575465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FaceNetClassifier</a:t>
            </a:r>
            <a:r>
              <a:rPr lang="en-US" altLang="ko-K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en-US" altLang="ko-KR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addNewFace</a:t>
            </a:r>
            <a:endParaRPr lang="en-US" altLang="ko-KR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C70DB6-F143-49DF-9A20-914A58AC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E3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913" y="2734021"/>
            <a:ext cx="5752436" cy="1950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" name="Google Shape;440;p22"/>
          <p:cNvCxnSpPr/>
          <p:nvPr/>
        </p:nvCxnSpPr>
        <p:spPr>
          <a:xfrm>
            <a:off x="6596743" y="6067631"/>
            <a:ext cx="518782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1" name="Google Shape;441;p22"/>
          <p:cNvCxnSpPr/>
          <p:nvPr/>
        </p:nvCxnSpPr>
        <p:spPr>
          <a:xfrm rot="10800000">
            <a:off x="6982408" y="2964930"/>
            <a:ext cx="1" cy="3516358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42" name="Google Shape;442;p22"/>
          <p:cNvSpPr/>
          <p:nvPr/>
        </p:nvSpPr>
        <p:spPr>
          <a:xfrm>
            <a:off x="9792164" y="5115269"/>
            <a:ext cx="273512" cy="2943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p22"/>
          <p:cNvSpPr/>
          <p:nvPr/>
        </p:nvSpPr>
        <p:spPr>
          <a:xfrm>
            <a:off x="7511226" y="4329759"/>
            <a:ext cx="311962" cy="247451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22"/>
          <p:cNvSpPr/>
          <p:nvPr/>
        </p:nvSpPr>
        <p:spPr>
          <a:xfrm>
            <a:off x="10149837" y="4711286"/>
            <a:ext cx="273512" cy="2943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22"/>
          <p:cNvSpPr/>
          <p:nvPr/>
        </p:nvSpPr>
        <p:spPr>
          <a:xfrm>
            <a:off x="10149837" y="5300041"/>
            <a:ext cx="273512" cy="2943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22"/>
          <p:cNvSpPr/>
          <p:nvPr/>
        </p:nvSpPr>
        <p:spPr>
          <a:xfrm>
            <a:off x="10531341" y="4966893"/>
            <a:ext cx="273512" cy="2943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p22"/>
          <p:cNvSpPr/>
          <p:nvPr/>
        </p:nvSpPr>
        <p:spPr>
          <a:xfrm>
            <a:off x="9345045" y="4548797"/>
            <a:ext cx="273512" cy="2943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p22"/>
          <p:cNvSpPr/>
          <p:nvPr/>
        </p:nvSpPr>
        <p:spPr>
          <a:xfrm>
            <a:off x="7757379" y="4843167"/>
            <a:ext cx="311962" cy="247451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22"/>
          <p:cNvSpPr/>
          <p:nvPr/>
        </p:nvSpPr>
        <p:spPr>
          <a:xfrm>
            <a:off x="8050969" y="4437599"/>
            <a:ext cx="311962" cy="247451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p22"/>
          <p:cNvSpPr/>
          <p:nvPr/>
        </p:nvSpPr>
        <p:spPr>
          <a:xfrm>
            <a:off x="7913360" y="3900217"/>
            <a:ext cx="311962" cy="247451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22"/>
          <p:cNvSpPr/>
          <p:nvPr/>
        </p:nvSpPr>
        <p:spPr>
          <a:xfrm>
            <a:off x="7496551" y="3817246"/>
            <a:ext cx="311962" cy="247451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22"/>
          <p:cNvSpPr/>
          <p:nvPr/>
        </p:nvSpPr>
        <p:spPr>
          <a:xfrm>
            <a:off x="8888140" y="4375381"/>
            <a:ext cx="311962" cy="247451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22"/>
          <p:cNvSpPr/>
          <p:nvPr/>
        </p:nvSpPr>
        <p:spPr>
          <a:xfrm>
            <a:off x="9475322" y="2964931"/>
            <a:ext cx="273512" cy="264066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22"/>
          <p:cNvSpPr/>
          <p:nvPr/>
        </p:nvSpPr>
        <p:spPr>
          <a:xfrm>
            <a:off x="8976053" y="3577049"/>
            <a:ext cx="273512" cy="264066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22"/>
          <p:cNvSpPr/>
          <p:nvPr/>
        </p:nvSpPr>
        <p:spPr>
          <a:xfrm>
            <a:off x="9714974" y="3460324"/>
            <a:ext cx="273512" cy="264066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22"/>
          <p:cNvSpPr/>
          <p:nvPr/>
        </p:nvSpPr>
        <p:spPr>
          <a:xfrm>
            <a:off x="10144765" y="2708341"/>
            <a:ext cx="273512" cy="264066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p22"/>
          <p:cNvSpPr/>
          <p:nvPr/>
        </p:nvSpPr>
        <p:spPr>
          <a:xfrm>
            <a:off x="10183218" y="3492973"/>
            <a:ext cx="273512" cy="264066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22"/>
          <p:cNvSpPr/>
          <p:nvPr/>
        </p:nvSpPr>
        <p:spPr>
          <a:xfrm>
            <a:off x="9487549" y="4041909"/>
            <a:ext cx="273512" cy="264066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22"/>
          <p:cNvSpPr/>
          <p:nvPr/>
        </p:nvSpPr>
        <p:spPr>
          <a:xfrm>
            <a:off x="10651462" y="3328186"/>
            <a:ext cx="273512" cy="264066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p22"/>
          <p:cNvSpPr/>
          <p:nvPr/>
        </p:nvSpPr>
        <p:spPr>
          <a:xfrm>
            <a:off x="10445620" y="3039787"/>
            <a:ext cx="273512" cy="264066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22"/>
          <p:cNvSpPr/>
          <p:nvPr/>
        </p:nvSpPr>
        <p:spPr>
          <a:xfrm>
            <a:off x="9714974" y="5536651"/>
            <a:ext cx="273512" cy="2943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p22"/>
          <p:cNvSpPr/>
          <p:nvPr/>
        </p:nvSpPr>
        <p:spPr>
          <a:xfrm>
            <a:off x="10596661" y="5525453"/>
            <a:ext cx="273512" cy="29437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p22"/>
          <p:cNvSpPr/>
          <p:nvPr/>
        </p:nvSpPr>
        <p:spPr>
          <a:xfrm>
            <a:off x="8386045" y="4220872"/>
            <a:ext cx="311962" cy="247451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22"/>
          <p:cNvSpPr/>
          <p:nvPr/>
        </p:nvSpPr>
        <p:spPr>
          <a:xfrm>
            <a:off x="7368074" y="4825018"/>
            <a:ext cx="311962" cy="247451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5" name="Google Shape;46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9889" y="3984358"/>
            <a:ext cx="3619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22"/>
          <p:cNvSpPr txBox="1"/>
          <p:nvPr/>
        </p:nvSpPr>
        <p:spPr>
          <a:xfrm>
            <a:off x="7803153" y="2083843"/>
            <a:ext cx="29270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&lt;m_embeddings&gt;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7" name="Google Shape;467;p22"/>
          <p:cNvCxnSpPr>
            <a:endCxn id="465" idx="1"/>
          </p:cNvCxnSpPr>
          <p:nvPr/>
        </p:nvCxnSpPr>
        <p:spPr>
          <a:xfrm>
            <a:off x="7303889" y="2450158"/>
            <a:ext cx="1776000" cy="17247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8" name="Google Shape;468;p22"/>
          <p:cNvSpPr txBox="1"/>
          <p:nvPr/>
        </p:nvSpPr>
        <p:spPr>
          <a:xfrm>
            <a:off x="6527263" y="1827474"/>
            <a:ext cx="124320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Unknown person</a:t>
            </a: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22"/>
          <p:cNvSpPr txBox="1"/>
          <p:nvPr/>
        </p:nvSpPr>
        <p:spPr>
          <a:xfrm>
            <a:off x="1587500" y="1958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</a:t>
            </a:r>
            <a:r>
              <a:rPr lang="en-US" sz="4400" b="1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Facenet.func</a:t>
            </a:r>
            <a:r>
              <a:rPr lang="en-US" sz="44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()</a:t>
            </a:r>
            <a:endParaRPr dirty="0"/>
          </a:p>
        </p:txBody>
      </p:sp>
      <p:cxnSp>
        <p:nvCxnSpPr>
          <p:cNvPr id="470" name="Google Shape;470;p22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1" name="Google Shape;471;p22"/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472" name="Google Shape;472;p22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343;g104a25b1b71_1_128">
            <a:extLst>
              <a:ext uri="{FF2B5EF4-FFF2-40B4-BE49-F238E27FC236}">
                <a16:creationId xmlns:a16="http://schemas.microsoft.com/office/drawing/2014/main" id="{AD6E5525-FCAB-4480-8612-3C007FB91598}"/>
              </a:ext>
            </a:extLst>
          </p:cNvPr>
          <p:cNvSpPr txBox="1"/>
          <p:nvPr/>
        </p:nvSpPr>
        <p:spPr>
          <a:xfrm>
            <a:off x="583709" y="1436105"/>
            <a:ext cx="7575465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FaceNetClassifier</a:t>
            </a:r>
            <a:r>
              <a:rPr lang="en-US" altLang="ko-K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::forward</a:t>
            </a:r>
            <a:endParaRPr lang="en-US" altLang="ko-KR"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7DBC25-160C-4A06-A9A3-39F07DA3D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E3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3"/>
          <p:cNvSpPr txBox="1"/>
          <p:nvPr/>
        </p:nvSpPr>
        <p:spPr>
          <a:xfrm>
            <a:off x="1587500" y="1958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Facenet.func()</a:t>
            </a:r>
            <a:endParaRPr/>
          </a:p>
        </p:txBody>
      </p:sp>
      <p:cxnSp>
        <p:nvCxnSpPr>
          <p:cNvPr id="479" name="Google Shape;479;p23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0" name="Google Shape;480;p23"/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481" name="Google Shape;481;p23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82" name="Google Shape;48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99" y="1726785"/>
            <a:ext cx="8221615" cy="50024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3"/>
          <p:cNvGrpSpPr/>
          <p:nvPr/>
        </p:nvGrpSpPr>
        <p:grpSpPr>
          <a:xfrm>
            <a:off x="8575147" y="2688687"/>
            <a:ext cx="3116745" cy="2524198"/>
            <a:chOff x="8087646" y="3036250"/>
            <a:chExt cx="3656700" cy="2962325"/>
          </a:xfrm>
        </p:grpSpPr>
        <p:cxnSp>
          <p:nvCxnSpPr>
            <p:cNvPr id="484" name="Google Shape;484;p23"/>
            <p:cNvCxnSpPr/>
            <p:nvPr/>
          </p:nvCxnSpPr>
          <p:spPr>
            <a:xfrm>
              <a:off x="8087646" y="5683836"/>
              <a:ext cx="36567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85" name="Google Shape;485;p23"/>
            <p:cNvCxnSpPr/>
            <p:nvPr/>
          </p:nvCxnSpPr>
          <p:spPr>
            <a:xfrm rot="10800000">
              <a:off x="8359474" y="3323175"/>
              <a:ext cx="0" cy="26754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486" name="Google Shape;486;p23"/>
            <p:cNvSpPr/>
            <p:nvPr/>
          </p:nvSpPr>
          <p:spPr>
            <a:xfrm>
              <a:off x="10339863" y="4959211"/>
              <a:ext cx="192900" cy="22380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8732198" y="4361540"/>
              <a:ext cx="219900" cy="1881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10591960" y="4651833"/>
              <a:ext cx="192900" cy="22380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10591960" y="5099799"/>
              <a:ext cx="192900" cy="22380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0860854" y="4846317"/>
              <a:ext cx="192900" cy="22380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10071625" y="4478014"/>
              <a:ext cx="192900" cy="22380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8905693" y="4752177"/>
              <a:ext cx="219900" cy="1881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9112623" y="4443592"/>
              <a:ext cx="219900" cy="1881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9015632" y="4034714"/>
              <a:ext cx="219900" cy="1881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8721854" y="3971584"/>
              <a:ext cx="219900" cy="1881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9628076" y="4255314"/>
              <a:ext cx="219900" cy="1881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10116544" y="3323083"/>
              <a:ext cx="192900" cy="201000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9877698" y="3780195"/>
              <a:ext cx="192900" cy="201000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10285457" y="3700013"/>
              <a:ext cx="192900" cy="201000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10588385" y="3127851"/>
              <a:ext cx="192900" cy="201000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10615488" y="3724854"/>
              <a:ext cx="192900" cy="201000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10216236" y="4042538"/>
              <a:ext cx="192900" cy="201000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10945518" y="3599473"/>
              <a:ext cx="192900" cy="201000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10800436" y="3380038"/>
              <a:ext cx="192900" cy="201000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10285457" y="5279829"/>
              <a:ext cx="192900" cy="22380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10906893" y="5271308"/>
              <a:ext cx="192900" cy="22380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9213258" y="4222992"/>
              <a:ext cx="219900" cy="1881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8631300" y="4738368"/>
              <a:ext cx="219900" cy="1881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09" name="Google Shape;509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837833" y="4098735"/>
              <a:ext cx="255112" cy="28989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10" name="Google Shape;510;p23"/>
            <p:cNvCxnSpPr/>
            <p:nvPr/>
          </p:nvCxnSpPr>
          <p:spPr>
            <a:xfrm>
              <a:off x="8873688" y="3526025"/>
              <a:ext cx="828300" cy="79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sp>
          <p:nvSpPr>
            <p:cNvPr id="511" name="Google Shape;511;p23"/>
            <p:cNvSpPr txBox="1"/>
            <p:nvPr/>
          </p:nvSpPr>
          <p:spPr>
            <a:xfrm>
              <a:off x="8396558" y="3036250"/>
              <a:ext cx="82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Malgun Gothic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 = 1</a:t>
              </a:r>
              <a:endParaRPr sz="18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12" name="Google Shape;512;p23"/>
          <p:cNvSpPr/>
          <p:nvPr/>
        </p:nvSpPr>
        <p:spPr>
          <a:xfrm>
            <a:off x="1879635" y="5271308"/>
            <a:ext cx="1902886" cy="170704"/>
          </a:xfrm>
          <a:prstGeom prst="frame">
            <a:avLst>
              <a:gd name="adj1" fmla="val 1189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3" name="Google Shape;513;p23"/>
          <p:cNvSpPr/>
          <p:nvPr/>
        </p:nvSpPr>
        <p:spPr>
          <a:xfrm>
            <a:off x="1213384" y="3779133"/>
            <a:ext cx="1902886" cy="269031"/>
          </a:xfrm>
          <a:prstGeom prst="frame">
            <a:avLst>
              <a:gd name="adj1" fmla="val 1189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43;g104a25b1b71_1_128">
            <a:extLst>
              <a:ext uri="{FF2B5EF4-FFF2-40B4-BE49-F238E27FC236}">
                <a16:creationId xmlns:a16="http://schemas.microsoft.com/office/drawing/2014/main" id="{A3A1A090-58E8-4361-A2C0-DD3C2C12A1A0}"/>
              </a:ext>
            </a:extLst>
          </p:cNvPr>
          <p:cNvSpPr txBox="1"/>
          <p:nvPr/>
        </p:nvSpPr>
        <p:spPr>
          <a:xfrm>
            <a:off x="583709" y="1214160"/>
            <a:ext cx="7575465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sz="2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FaceNetClassifier</a:t>
            </a:r>
            <a:r>
              <a:rPr lang="en-US" altLang="ko-KR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::</a:t>
            </a:r>
            <a:r>
              <a:rPr lang="en-US" altLang="ko-KR" sz="2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featureMatching</a:t>
            </a:r>
            <a:endParaRPr lang="en-US" altLang="ko-KR" sz="2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D6A969-4BC4-4903-BBC6-94B880240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E3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4a25b1b71_6_59"/>
          <p:cNvSpPr txBox="1"/>
          <p:nvPr/>
        </p:nvSpPr>
        <p:spPr>
          <a:xfrm>
            <a:off x="1587500" y="1958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Facenet.func()</a:t>
            </a:r>
            <a:endParaRPr/>
          </a:p>
        </p:txBody>
      </p:sp>
      <p:cxnSp>
        <p:nvCxnSpPr>
          <p:cNvPr id="519" name="Google Shape;519;g104a25b1b71_6_59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0" name="Google Shape;520;g104a25b1b71_6_59"/>
          <p:cNvSpPr txBox="1"/>
          <p:nvPr/>
        </p:nvSpPr>
        <p:spPr>
          <a:xfrm>
            <a:off x="583709" y="345588"/>
            <a:ext cx="88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21" name="Google Shape;521;g104a25b1b71_6_59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3" name="Google Shape;523;g104a25b1b71_6_59"/>
          <p:cNvSpPr txBox="1"/>
          <p:nvPr/>
        </p:nvSpPr>
        <p:spPr>
          <a:xfrm>
            <a:off x="586075" y="1844225"/>
            <a:ext cx="8670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main() of ‘main.cpp’</a:t>
            </a:r>
            <a:endParaRPr sz="2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4" name="Google Shape;524;g104a25b1b71_6_59"/>
          <p:cNvPicPr preferRelativeResize="0"/>
          <p:nvPr/>
        </p:nvPicPr>
        <p:blipFill rotWithShape="1">
          <a:blip r:embed="rId3">
            <a:alphaModFix/>
          </a:blip>
          <a:srcRect r="8958"/>
          <a:stretch/>
        </p:blipFill>
        <p:spPr>
          <a:xfrm>
            <a:off x="4903319" y="3164129"/>
            <a:ext cx="7207150" cy="10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104a25b1b71_6_59"/>
          <p:cNvPicPr preferRelativeResize="0"/>
          <p:nvPr/>
        </p:nvPicPr>
        <p:blipFill rotWithShape="1">
          <a:blip r:embed="rId4">
            <a:alphaModFix/>
          </a:blip>
          <a:srcRect t="64007" r="7749" b="932"/>
          <a:stretch/>
        </p:blipFill>
        <p:spPr>
          <a:xfrm>
            <a:off x="195185" y="5123598"/>
            <a:ext cx="11145514" cy="1388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104a25b1b71_6_59"/>
          <p:cNvPicPr preferRelativeResize="0"/>
          <p:nvPr/>
        </p:nvPicPr>
        <p:blipFill rotWithShape="1">
          <a:blip r:embed="rId5">
            <a:alphaModFix/>
          </a:blip>
          <a:srcRect t="19827" b="44471"/>
          <a:stretch/>
        </p:blipFill>
        <p:spPr>
          <a:xfrm>
            <a:off x="284085" y="2508849"/>
            <a:ext cx="4504900" cy="240937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43;g104a25b1b71_1_128">
            <a:extLst>
              <a:ext uri="{FF2B5EF4-FFF2-40B4-BE49-F238E27FC236}">
                <a16:creationId xmlns:a16="http://schemas.microsoft.com/office/drawing/2014/main" id="{DA006346-1A27-4532-AC62-A7A10D1C422D}"/>
              </a:ext>
            </a:extLst>
          </p:cNvPr>
          <p:cNvSpPr txBox="1"/>
          <p:nvPr/>
        </p:nvSpPr>
        <p:spPr>
          <a:xfrm>
            <a:off x="583709" y="1267428"/>
            <a:ext cx="7787934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“What we changed the source code” (1)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BCA051-4A21-4E5A-B355-DDFAD863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E3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4a25b1b71_6_77"/>
          <p:cNvSpPr txBox="1"/>
          <p:nvPr/>
        </p:nvSpPr>
        <p:spPr>
          <a:xfrm>
            <a:off x="1587500" y="1958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Facenet.func()</a:t>
            </a:r>
            <a:endParaRPr/>
          </a:p>
        </p:txBody>
      </p:sp>
      <p:cxnSp>
        <p:nvCxnSpPr>
          <p:cNvPr id="532" name="Google Shape;532;g104a25b1b71_6_77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3" name="Google Shape;533;g104a25b1b71_6_77"/>
          <p:cNvSpPr txBox="1"/>
          <p:nvPr/>
        </p:nvSpPr>
        <p:spPr>
          <a:xfrm>
            <a:off x="583709" y="345588"/>
            <a:ext cx="88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34" name="Google Shape;534;g104a25b1b71_6_77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6" name="Google Shape;536;g104a25b1b71_6_77"/>
          <p:cNvSpPr txBox="1"/>
          <p:nvPr/>
        </p:nvSpPr>
        <p:spPr>
          <a:xfrm>
            <a:off x="586075" y="1915249"/>
            <a:ext cx="114717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FaceNetClassifier</a:t>
            </a:r>
            <a:r>
              <a:rPr lang="en-US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::</a:t>
            </a:r>
            <a:r>
              <a:rPr lang="en-US" sz="24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featureMatching</a:t>
            </a:r>
            <a:r>
              <a:rPr lang="en-US" sz="2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(cv::Mat &amp;image) of ‘faceNet.cpp’</a:t>
            </a:r>
            <a:endParaRPr sz="2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7" name="Google Shape;537;g104a25b1b71_6_77"/>
          <p:cNvPicPr preferRelativeResize="0"/>
          <p:nvPr/>
        </p:nvPicPr>
        <p:blipFill rotWithShape="1">
          <a:blip r:embed="rId3">
            <a:alphaModFix/>
          </a:blip>
          <a:srcRect r="15973"/>
          <a:stretch/>
        </p:blipFill>
        <p:spPr>
          <a:xfrm>
            <a:off x="376400" y="2907752"/>
            <a:ext cx="6772024" cy="727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104a25b1b71_6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98" y="3980910"/>
            <a:ext cx="6772023" cy="64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104a25b1b71_6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075" y="5712776"/>
            <a:ext cx="7368783" cy="5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104a25b1b71_6_77"/>
          <p:cNvSpPr/>
          <p:nvPr/>
        </p:nvSpPr>
        <p:spPr>
          <a:xfrm rot="-1865201">
            <a:off x="5753880" y="4773799"/>
            <a:ext cx="402110" cy="72803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343;g104a25b1b71_1_128">
            <a:extLst>
              <a:ext uri="{FF2B5EF4-FFF2-40B4-BE49-F238E27FC236}">
                <a16:creationId xmlns:a16="http://schemas.microsoft.com/office/drawing/2014/main" id="{FFD45863-A28F-4DE2-B545-24AFA082423C}"/>
              </a:ext>
            </a:extLst>
          </p:cNvPr>
          <p:cNvSpPr txBox="1"/>
          <p:nvPr/>
        </p:nvSpPr>
        <p:spPr>
          <a:xfrm>
            <a:off x="583709" y="1267428"/>
            <a:ext cx="7787934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“What we changed the source code” (2)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98503E-41E1-47C6-B5A6-D0336DF7D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13" name="Google Shape;536;g104a25b1b71_6_77">
            <a:extLst>
              <a:ext uri="{FF2B5EF4-FFF2-40B4-BE49-F238E27FC236}">
                <a16:creationId xmlns:a16="http://schemas.microsoft.com/office/drawing/2014/main" id="{B352AF40-0504-4167-A467-154577AE3961}"/>
              </a:ext>
            </a:extLst>
          </p:cNvPr>
          <p:cNvSpPr txBox="1"/>
          <p:nvPr/>
        </p:nvSpPr>
        <p:spPr>
          <a:xfrm>
            <a:off x="1525382" y="5803574"/>
            <a:ext cx="2373693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'main.cpp’</a:t>
            </a:r>
            <a:endParaRPr sz="2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E3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44611fe8d_5_65"/>
          <p:cNvSpPr txBox="1"/>
          <p:nvPr/>
        </p:nvSpPr>
        <p:spPr>
          <a:xfrm>
            <a:off x="583709" y="2572729"/>
            <a:ext cx="114009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b="1" dirty="0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k-NN </a:t>
            </a:r>
            <a:r>
              <a:rPr lang="en-US" sz="2000" b="1" dirty="0" err="1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알고리즘</a:t>
            </a:r>
            <a:r>
              <a:rPr lang="en-US" sz="2000" b="1" dirty="0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구현을</a:t>
            </a:r>
            <a:r>
              <a:rPr lang="en-US" sz="2000" b="1" dirty="0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위한</a:t>
            </a:r>
            <a:r>
              <a:rPr lang="en-US" sz="2000" b="1" dirty="0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기존</a:t>
            </a:r>
            <a:r>
              <a:rPr lang="en-US" sz="2000" b="1" dirty="0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‘</a:t>
            </a:r>
            <a:r>
              <a:rPr lang="en-US" sz="2000" b="1" dirty="0" err="1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minDistance</a:t>
            </a:r>
            <a:r>
              <a:rPr lang="en-US" sz="2000" b="1" dirty="0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’, ‘</a:t>
            </a:r>
            <a:r>
              <a:rPr lang="en-US" sz="2000" b="1" dirty="0" err="1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winner’변수</a:t>
            </a:r>
            <a:r>
              <a:rPr lang="en-US" sz="2000" b="1" dirty="0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modulation</a:t>
            </a:r>
            <a:endParaRPr sz="2000" b="1" dirty="0">
              <a:solidFill>
                <a:schemeClr val="dk1"/>
              </a:solidFill>
              <a:latin typeface="Montserrat Medium" panose="000006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g1044611fe8d_5_65"/>
          <p:cNvSpPr txBox="1"/>
          <p:nvPr/>
        </p:nvSpPr>
        <p:spPr>
          <a:xfrm>
            <a:off x="1587500" y="1958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Facenet.func()</a:t>
            </a:r>
            <a:endParaRPr/>
          </a:p>
        </p:txBody>
      </p:sp>
      <p:cxnSp>
        <p:nvCxnSpPr>
          <p:cNvPr id="550" name="Google Shape;550;g1044611fe8d_5_65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1" name="Google Shape;551;g1044611fe8d_5_65"/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52" name="Google Shape;552;g1044611fe8d_5_65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5" name="Google Shape;555;g1044611fe8d_5_65"/>
          <p:cNvSpPr txBox="1"/>
          <p:nvPr/>
        </p:nvSpPr>
        <p:spPr>
          <a:xfrm>
            <a:off x="586075" y="1844225"/>
            <a:ext cx="114717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FaceNetClassifier</a:t>
            </a:r>
            <a:r>
              <a:rPr lang="en-US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::</a:t>
            </a:r>
            <a:r>
              <a:rPr lang="en-US" sz="24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featureMatching</a:t>
            </a:r>
            <a:r>
              <a:rPr lang="en-US" sz="2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(cv::Mat &amp;image) of ‘faceNet.cpp’</a:t>
            </a:r>
            <a:endParaRPr sz="2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343;g104a25b1b71_1_128">
            <a:extLst>
              <a:ext uri="{FF2B5EF4-FFF2-40B4-BE49-F238E27FC236}">
                <a16:creationId xmlns:a16="http://schemas.microsoft.com/office/drawing/2014/main" id="{97DA313D-769A-4B90-B8E8-F81F708C8293}"/>
              </a:ext>
            </a:extLst>
          </p:cNvPr>
          <p:cNvSpPr txBox="1"/>
          <p:nvPr/>
        </p:nvSpPr>
        <p:spPr>
          <a:xfrm>
            <a:off x="583709" y="1267428"/>
            <a:ext cx="7787934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“What we changed the source code” (3)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09909A-FDA4-4E82-B235-11A33FE7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330C36C-54CD-4FAE-BA26-E64168FB2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901240"/>
              </p:ext>
            </p:extLst>
          </p:nvPr>
        </p:nvGraphicFramePr>
        <p:xfrm>
          <a:off x="248653" y="3202329"/>
          <a:ext cx="6833939" cy="3075111"/>
        </p:xfrm>
        <a:graphic>
          <a:graphicData uri="http://schemas.openxmlformats.org/drawingml/2006/table">
            <a:tbl>
              <a:tblPr/>
              <a:tblGrid>
                <a:gridCol w="1156694">
                  <a:extLst>
                    <a:ext uri="{9D8B030D-6E8A-4147-A177-3AD203B41FA5}">
                      <a16:colId xmlns:a16="http://schemas.microsoft.com/office/drawing/2014/main" val="3156255140"/>
                    </a:ext>
                  </a:extLst>
                </a:gridCol>
                <a:gridCol w="1144893">
                  <a:extLst>
                    <a:ext uri="{9D8B030D-6E8A-4147-A177-3AD203B41FA5}">
                      <a16:colId xmlns:a16="http://schemas.microsoft.com/office/drawing/2014/main" val="3437791668"/>
                    </a:ext>
                  </a:extLst>
                </a:gridCol>
                <a:gridCol w="1133088">
                  <a:extLst>
                    <a:ext uri="{9D8B030D-6E8A-4147-A177-3AD203B41FA5}">
                      <a16:colId xmlns:a16="http://schemas.microsoft.com/office/drawing/2014/main" val="2638546950"/>
                    </a:ext>
                  </a:extLst>
                </a:gridCol>
                <a:gridCol w="1133088">
                  <a:extLst>
                    <a:ext uri="{9D8B030D-6E8A-4147-A177-3AD203B41FA5}">
                      <a16:colId xmlns:a16="http://schemas.microsoft.com/office/drawing/2014/main" val="2559704"/>
                    </a:ext>
                  </a:extLst>
                </a:gridCol>
                <a:gridCol w="1133088">
                  <a:extLst>
                    <a:ext uri="{9D8B030D-6E8A-4147-A177-3AD203B41FA5}">
                      <a16:colId xmlns:a16="http://schemas.microsoft.com/office/drawing/2014/main" val="3780252315"/>
                    </a:ext>
                  </a:extLst>
                </a:gridCol>
                <a:gridCol w="1133088">
                  <a:extLst>
                    <a:ext uri="{9D8B030D-6E8A-4147-A177-3AD203B41FA5}">
                      <a16:colId xmlns:a16="http://schemas.microsoft.com/office/drawing/2014/main" val="1169546998"/>
                    </a:ext>
                  </a:extLst>
                </a:gridCol>
              </a:tblGrid>
              <a:tr h="3416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Times (k = 4)</a:t>
                      </a:r>
                      <a:endParaRPr lang="af-ZA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minDistance[0]</a:t>
                      </a:r>
                      <a:endParaRPr lang="af-ZA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minDistance[1]</a:t>
                      </a:r>
                      <a:endParaRPr lang="af-ZA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minDistance[2]</a:t>
                      </a:r>
                      <a:endParaRPr lang="af-ZA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minDistance[3]</a:t>
                      </a:r>
                      <a:endParaRPr lang="af-ZA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New Input</a:t>
                      </a:r>
                      <a:endParaRPr lang="af-ZA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915658"/>
                  </a:ext>
                </a:extLst>
              </a:tr>
              <a:tr h="3416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1</a:t>
                      </a:r>
                      <a:endParaRPr lang="ko-KR" altLang="en-US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10</a:t>
                      </a:r>
                      <a:endParaRPr lang="ko-KR" altLang="en-US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10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10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10</a:t>
                      </a:r>
                      <a:endParaRPr lang="ko-KR" altLang="en-US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5</a:t>
                      </a:r>
                      <a:endParaRPr lang="ko-KR" altLang="en-US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4846139"/>
                  </a:ext>
                </a:extLst>
              </a:tr>
              <a:tr h="3416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2</a:t>
                      </a:r>
                      <a:endParaRPr lang="ko-KR" altLang="en-US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5</a:t>
                      </a:r>
                      <a:endParaRPr lang="ko-KR" altLang="en-US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10</a:t>
                      </a:r>
                      <a:endParaRPr lang="ko-KR" altLang="en-US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10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10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3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105750"/>
                  </a:ext>
                </a:extLst>
              </a:tr>
              <a:tr h="3416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3</a:t>
                      </a:r>
                      <a:endParaRPr lang="ko-KR" altLang="en-US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5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3</a:t>
                      </a:r>
                      <a:endParaRPr lang="ko-KR" altLang="en-US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10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10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11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58554"/>
                  </a:ext>
                </a:extLst>
              </a:tr>
              <a:tr h="3416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4</a:t>
                      </a:r>
                      <a:endParaRPr lang="ko-KR" altLang="en-US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5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3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10</a:t>
                      </a:r>
                      <a:endParaRPr lang="ko-KR" altLang="en-US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10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7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7691913"/>
                  </a:ext>
                </a:extLst>
              </a:tr>
              <a:tr h="3416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5</a:t>
                      </a:r>
                      <a:endParaRPr lang="ko-KR" altLang="en-US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5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3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7</a:t>
                      </a:r>
                      <a:endParaRPr lang="ko-KR" altLang="en-US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10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2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2067649"/>
                  </a:ext>
                </a:extLst>
              </a:tr>
              <a:tr h="3416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6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5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3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7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2</a:t>
                      </a:r>
                      <a:endParaRPr lang="ko-KR" altLang="en-US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4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949735"/>
                  </a:ext>
                </a:extLst>
              </a:tr>
              <a:tr h="3416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7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5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3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4</a:t>
                      </a:r>
                      <a:endParaRPr lang="ko-KR" altLang="en-US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2</a:t>
                      </a:r>
                      <a:endParaRPr lang="ko-KR" altLang="en-US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1</a:t>
                      </a:r>
                      <a:endParaRPr lang="ko-KR" altLang="en-US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669560"/>
                  </a:ext>
                </a:extLst>
              </a:tr>
              <a:tr h="3416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8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1</a:t>
                      </a:r>
                      <a:endParaRPr lang="ko-KR" altLang="en-US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3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4</a:t>
                      </a:r>
                      <a:endParaRPr lang="ko-KR" altLang="en-US" sz="100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2</a:t>
                      </a:r>
                      <a:endParaRPr lang="ko-KR" altLang="en-US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Malgun Gothic" panose="020B0503020000020004" pitchFamily="50" charset="-127"/>
                        </a:rPr>
                        <a:t>-</a:t>
                      </a:r>
                      <a:endParaRPr lang="ko-KR" altLang="en-US" sz="1000" dirty="0"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925811"/>
                  </a:ext>
                </a:extLst>
              </a:tr>
            </a:tbl>
          </a:graphicData>
        </a:graphic>
      </p:graphicFrame>
      <p:pic>
        <p:nvPicPr>
          <p:cNvPr id="15" name="Google Shape;553;g1044611fe8d_5_65">
            <a:extLst>
              <a:ext uri="{FF2B5EF4-FFF2-40B4-BE49-F238E27FC236}">
                <a16:creationId xmlns:a16="http://schemas.microsoft.com/office/drawing/2014/main" id="{569056FC-418F-457D-9416-1EB17F1881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0059" y="3073566"/>
            <a:ext cx="4454550" cy="36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50"/>
          <p:cNvGrpSpPr/>
          <p:nvPr/>
        </p:nvGrpSpPr>
        <p:grpSpPr>
          <a:xfrm>
            <a:off x="901699" y="2721114"/>
            <a:ext cx="5956529" cy="1477436"/>
            <a:chOff x="901700" y="2721114"/>
            <a:chExt cx="4150803" cy="1477436"/>
          </a:xfrm>
        </p:grpSpPr>
        <p:sp>
          <p:nvSpPr>
            <p:cNvPr id="119" name="Google Shape;119;p50"/>
            <p:cNvSpPr txBox="1"/>
            <p:nvPr/>
          </p:nvSpPr>
          <p:spPr>
            <a:xfrm>
              <a:off x="901700" y="2721114"/>
              <a:ext cx="1888659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dirty="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Part 1</a:t>
              </a:r>
              <a:endParaRPr sz="44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120" name="Google Shape;120;p50"/>
            <p:cNvSpPr txBox="1"/>
            <p:nvPr/>
          </p:nvSpPr>
          <p:spPr>
            <a:xfrm>
              <a:off x="901703" y="3490550"/>
              <a:ext cx="41508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Topic Summary</a:t>
              </a:r>
              <a:endParaRPr sz="40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121" name="Google Shape;12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6147" y="812799"/>
            <a:ext cx="6248400" cy="52324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4C4CC9-017A-4CBE-86BD-69BB0DC31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E3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04a25b1b71_6_95"/>
          <p:cNvSpPr txBox="1"/>
          <p:nvPr/>
        </p:nvSpPr>
        <p:spPr>
          <a:xfrm>
            <a:off x="1587500" y="1958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Facenet.func()</a:t>
            </a:r>
            <a:endParaRPr/>
          </a:p>
        </p:txBody>
      </p:sp>
      <p:cxnSp>
        <p:nvCxnSpPr>
          <p:cNvPr id="561" name="Google Shape;561;g104a25b1b71_6_95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2" name="Google Shape;562;g104a25b1b71_6_95"/>
          <p:cNvSpPr txBox="1"/>
          <p:nvPr/>
        </p:nvSpPr>
        <p:spPr>
          <a:xfrm>
            <a:off x="583709" y="345588"/>
            <a:ext cx="88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63" name="Google Shape;563;g104a25b1b71_6_95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65" name="Google Shape;565;g104a25b1b71_6_95"/>
          <p:cNvPicPr preferRelativeResize="0"/>
          <p:nvPr/>
        </p:nvPicPr>
        <p:blipFill rotWithShape="1">
          <a:blip r:embed="rId3">
            <a:alphaModFix/>
          </a:blip>
          <a:srcRect b="52658"/>
          <a:stretch/>
        </p:blipFill>
        <p:spPr>
          <a:xfrm>
            <a:off x="265592" y="2456506"/>
            <a:ext cx="10094649" cy="4015939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104a25b1b71_6_95"/>
          <p:cNvSpPr txBox="1"/>
          <p:nvPr/>
        </p:nvSpPr>
        <p:spPr>
          <a:xfrm>
            <a:off x="586075" y="1844225"/>
            <a:ext cx="113778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Applied k-NN algorithm on </a:t>
            </a:r>
            <a:r>
              <a:rPr lang="en-US" sz="2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faceNet.featureMatching</a:t>
            </a: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(...)</a:t>
            </a:r>
            <a:endParaRPr sz="2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343;g104a25b1b71_1_128">
            <a:extLst>
              <a:ext uri="{FF2B5EF4-FFF2-40B4-BE49-F238E27FC236}">
                <a16:creationId xmlns:a16="http://schemas.microsoft.com/office/drawing/2014/main" id="{5BC08F62-0B1F-43DB-9192-426C15AFFB5D}"/>
              </a:ext>
            </a:extLst>
          </p:cNvPr>
          <p:cNvSpPr txBox="1"/>
          <p:nvPr/>
        </p:nvSpPr>
        <p:spPr>
          <a:xfrm>
            <a:off x="583709" y="1267428"/>
            <a:ext cx="7787934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“What we changed the source code” (4)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E5611A-E025-4510-84EA-EE2C935B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E3"/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565;g104a25b1b71_6_95">
            <a:extLst>
              <a:ext uri="{FF2B5EF4-FFF2-40B4-BE49-F238E27FC236}">
                <a16:creationId xmlns:a16="http://schemas.microsoft.com/office/drawing/2014/main" id="{480A0F0F-775F-46D8-B883-31C2C98225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2658"/>
          <a:stretch/>
        </p:blipFill>
        <p:spPr>
          <a:xfrm>
            <a:off x="265592" y="2456506"/>
            <a:ext cx="10094649" cy="4015939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104a25b1b71_6_111"/>
          <p:cNvSpPr txBox="1"/>
          <p:nvPr/>
        </p:nvSpPr>
        <p:spPr>
          <a:xfrm>
            <a:off x="1587500" y="1958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</a:t>
            </a:r>
            <a:r>
              <a:rPr lang="en-US" sz="4400" b="1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Facenet.func</a:t>
            </a:r>
            <a:r>
              <a:rPr lang="en-US" sz="44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()</a:t>
            </a:r>
            <a:endParaRPr dirty="0"/>
          </a:p>
        </p:txBody>
      </p:sp>
      <p:cxnSp>
        <p:nvCxnSpPr>
          <p:cNvPr id="572" name="Google Shape;572;g104a25b1b71_6_111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3" name="Google Shape;573;g104a25b1b71_6_111"/>
          <p:cNvSpPr txBox="1"/>
          <p:nvPr/>
        </p:nvSpPr>
        <p:spPr>
          <a:xfrm>
            <a:off x="583709" y="345588"/>
            <a:ext cx="88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74" name="Google Shape;574;g104a25b1b71_6_111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77" name="Google Shape;577;g104a25b1b71_6_111"/>
          <p:cNvPicPr preferRelativeResize="0"/>
          <p:nvPr/>
        </p:nvPicPr>
        <p:blipFill rotWithShape="1">
          <a:blip r:embed="rId3">
            <a:alphaModFix/>
          </a:blip>
          <a:srcRect t="51658"/>
          <a:stretch/>
        </p:blipFill>
        <p:spPr>
          <a:xfrm>
            <a:off x="1014310" y="2388001"/>
            <a:ext cx="10521330" cy="4274156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104a25b1b71_6_111"/>
          <p:cNvSpPr txBox="1"/>
          <p:nvPr/>
        </p:nvSpPr>
        <p:spPr>
          <a:xfrm>
            <a:off x="586075" y="1844225"/>
            <a:ext cx="113778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Applied k-NN algorithm on faceNet.featureMatching(...)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343;g104a25b1b71_1_128">
            <a:extLst>
              <a:ext uri="{FF2B5EF4-FFF2-40B4-BE49-F238E27FC236}">
                <a16:creationId xmlns:a16="http://schemas.microsoft.com/office/drawing/2014/main" id="{9A8B6FDC-B2FD-402D-9601-B9CD72BFB356}"/>
              </a:ext>
            </a:extLst>
          </p:cNvPr>
          <p:cNvSpPr txBox="1"/>
          <p:nvPr/>
        </p:nvSpPr>
        <p:spPr>
          <a:xfrm>
            <a:off x="583709" y="1267428"/>
            <a:ext cx="7787934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“What we changed the source code” (4)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135FA8-186D-42F6-8EDB-2F8AC4DA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565;g104a25b1b71_6_95">
            <a:extLst>
              <a:ext uri="{FF2B5EF4-FFF2-40B4-BE49-F238E27FC236}">
                <a16:creationId xmlns:a16="http://schemas.microsoft.com/office/drawing/2014/main" id="{480A0F0F-775F-46D8-B883-31C2C98225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2658"/>
          <a:stretch/>
        </p:blipFill>
        <p:spPr>
          <a:xfrm>
            <a:off x="265592" y="2456506"/>
            <a:ext cx="10094649" cy="4015939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104a25b1b71_6_111"/>
          <p:cNvSpPr txBox="1"/>
          <p:nvPr/>
        </p:nvSpPr>
        <p:spPr>
          <a:xfrm>
            <a:off x="1587500" y="1958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Facenet.func()</a:t>
            </a:r>
            <a:endParaRPr/>
          </a:p>
        </p:txBody>
      </p:sp>
      <p:cxnSp>
        <p:nvCxnSpPr>
          <p:cNvPr id="572" name="Google Shape;572;g104a25b1b71_6_111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3" name="Google Shape;573;g104a25b1b71_6_111"/>
          <p:cNvSpPr txBox="1"/>
          <p:nvPr/>
        </p:nvSpPr>
        <p:spPr>
          <a:xfrm>
            <a:off x="583709" y="345588"/>
            <a:ext cx="88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74" name="Google Shape;574;g104a25b1b71_6_111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77" name="Google Shape;577;g104a25b1b71_6_111"/>
          <p:cNvPicPr preferRelativeResize="0"/>
          <p:nvPr/>
        </p:nvPicPr>
        <p:blipFill rotWithShape="1">
          <a:blip r:embed="rId3">
            <a:alphaModFix/>
          </a:blip>
          <a:srcRect t="51658"/>
          <a:stretch/>
        </p:blipFill>
        <p:spPr>
          <a:xfrm>
            <a:off x="1014310" y="2388001"/>
            <a:ext cx="10521330" cy="4274156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104a25b1b71_6_111"/>
          <p:cNvSpPr txBox="1"/>
          <p:nvPr/>
        </p:nvSpPr>
        <p:spPr>
          <a:xfrm>
            <a:off x="586075" y="1844225"/>
            <a:ext cx="113778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Applied k-NN algorithm on faceNet.featureMatching(...)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343;g104a25b1b71_1_128">
            <a:extLst>
              <a:ext uri="{FF2B5EF4-FFF2-40B4-BE49-F238E27FC236}">
                <a16:creationId xmlns:a16="http://schemas.microsoft.com/office/drawing/2014/main" id="{9A8B6FDC-B2FD-402D-9601-B9CD72BFB356}"/>
              </a:ext>
            </a:extLst>
          </p:cNvPr>
          <p:cNvSpPr txBox="1"/>
          <p:nvPr/>
        </p:nvSpPr>
        <p:spPr>
          <a:xfrm>
            <a:off x="583709" y="1267428"/>
            <a:ext cx="7787934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“What we changed the source code” (4)</a:t>
            </a:r>
          </a:p>
        </p:txBody>
      </p:sp>
      <p:pic>
        <p:nvPicPr>
          <p:cNvPr id="12" name="Google Shape;591;g104a25b1b71_6_123">
            <a:extLst>
              <a:ext uri="{FF2B5EF4-FFF2-40B4-BE49-F238E27FC236}">
                <a16:creationId xmlns:a16="http://schemas.microsoft.com/office/drawing/2014/main" id="{DEC05643-AFD5-4B0F-AFDD-D6CF1D25B94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91" y="307116"/>
            <a:ext cx="11762982" cy="638768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938863-1462-4022-BD16-A7A0A2057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94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9D6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51"/>
          <p:cNvGrpSpPr/>
          <p:nvPr/>
        </p:nvGrpSpPr>
        <p:grpSpPr>
          <a:xfrm>
            <a:off x="901700" y="2721114"/>
            <a:ext cx="2650200" cy="1477436"/>
            <a:chOff x="901700" y="2721114"/>
            <a:chExt cx="2650200" cy="1477436"/>
          </a:xfrm>
        </p:grpSpPr>
        <p:sp>
          <p:nvSpPr>
            <p:cNvPr id="598" name="Google Shape;598;p51"/>
            <p:cNvSpPr txBox="1"/>
            <p:nvPr/>
          </p:nvSpPr>
          <p:spPr>
            <a:xfrm>
              <a:off x="901700" y="2721114"/>
              <a:ext cx="1999265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Part 3</a:t>
              </a:r>
              <a:endParaRPr sz="4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599" name="Google Shape;599;p51"/>
            <p:cNvSpPr txBox="1"/>
            <p:nvPr/>
          </p:nvSpPr>
          <p:spPr>
            <a:xfrm>
              <a:off x="901700" y="3490550"/>
              <a:ext cx="2650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Result</a:t>
              </a:r>
              <a:endParaRPr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D7060E-2E0C-4635-8143-08E5201F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9D6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5" name="Google Shape;605;g104a25b1b71_0_85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6" name="Google Shape;606;g104a25b1b71_0_85"/>
          <p:cNvSpPr txBox="1"/>
          <p:nvPr/>
        </p:nvSpPr>
        <p:spPr>
          <a:xfrm>
            <a:off x="583709" y="345588"/>
            <a:ext cx="88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3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07" name="Google Shape;607;g104a25b1b71_0_85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8" name="Google Shape;608;g104a25b1b71_0_85"/>
          <p:cNvSpPr txBox="1"/>
          <p:nvPr/>
        </p:nvSpPr>
        <p:spPr>
          <a:xfrm>
            <a:off x="716865" y="1512462"/>
            <a:ext cx="7823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인물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당 19장씩, 3명(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hsh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ljy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lys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)에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대해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embedding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진행</a:t>
            </a:r>
            <a:endParaRPr sz="20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09" name="Google Shape;609;g104a25b1b71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837" y="2203250"/>
            <a:ext cx="7202326" cy="4305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71;g104a25b1b71_6_111">
            <a:extLst>
              <a:ext uri="{FF2B5EF4-FFF2-40B4-BE49-F238E27FC236}">
                <a16:creationId xmlns:a16="http://schemas.microsoft.com/office/drawing/2014/main" id="{74174530-135F-458E-8CDD-DB03592F7FDF}"/>
              </a:ext>
            </a:extLst>
          </p:cNvPr>
          <p:cNvSpPr txBox="1"/>
          <p:nvPr/>
        </p:nvSpPr>
        <p:spPr>
          <a:xfrm>
            <a:off x="1587500" y="1958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altLang="ko-KR" sz="44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Dataset</a:t>
            </a:r>
            <a:endParaRPr lang="en-US" altLang="ko-KR" sz="4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B1478B-0CE3-4776-9817-98682A5B2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9D6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044611fe8d_6_0"/>
          <p:cNvSpPr txBox="1"/>
          <p:nvPr/>
        </p:nvSpPr>
        <p:spPr>
          <a:xfrm>
            <a:off x="565953" y="1843278"/>
            <a:ext cx="11321900" cy="49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기존</a:t>
            </a:r>
            <a:r>
              <a:rPr lang="en-US" sz="2400" b="1" dirty="0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코드와</a:t>
            </a:r>
            <a:r>
              <a:rPr lang="en-US" sz="2400" b="1" dirty="0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바꾼</a:t>
            </a:r>
            <a:r>
              <a:rPr lang="en-US" sz="2400" b="1" dirty="0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코드의</a:t>
            </a:r>
            <a:r>
              <a:rPr lang="en-US" sz="2400" b="1" dirty="0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카메라</a:t>
            </a:r>
            <a:r>
              <a:rPr lang="en-US" sz="2400" b="1" dirty="0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인식</a:t>
            </a:r>
            <a:r>
              <a:rPr lang="en-US" sz="2400" b="1" dirty="0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결과</a:t>
            </a:r>
            <a:r>
              <a:rPr lang="en-US" sz="2400" b="1" dirty="0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비교</a:t>
            </a:r>
            <a:r>
              <a:rPr lang="en-US" sz="2400" b="1" dirty="0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 </a:t>
            </a:r>
            <a:r>
              <a:rPr lang="en-US" sz="2800" b="1" dirty="0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&amp;</a:t>
            </a:r>
            <a:r>
              <a:rPr lang="en-US" sz="2400" b="1" dirty="0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 k </a:t>
            </a:r>
            <a:r>
              <a:rPr lang="en-US" sz="2400" b="1" dirty="0" err="1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최적값</a:t>
            </a:r>
            <a:r>
              <a:rPr lang="en-US" sz="2400" b="1" dirty="0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구하기</a:t>
            </a:r>
            <a:endParaRPr sz="2400" b="1" dirty="0">
              <a:solidFill>
                <a:schemeClr val="dk1"/>
              </a:solidFill>
              <a:latin typeface="Montserrat Medium" panose="00000600000000000000" pitchFamily="2" charset="0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Medium"/>
              <a:buChar char="-"/>
            </a:pP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1명당 5번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실행하여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정확도의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평균값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비교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(</a:t>
            </a:r>
            <a:r>
              <a:rPr lang="en-US" sz="20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정확도</a:t>
            </a:r>
            <a:r>
              <a:rPr lang="en-US" sz="20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= </a:t>
            </a:r>
            <a:r>
              <a:rPr lang="en-US" sz="20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일치하는</a:t>
            </a:r>
            <a:r>
              <a:rPr lang="en-US" sz="20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프레임의</a:t>
            </a:r>
            <a:r>
              <a:rPr lang="en-US" sz="20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비율</a:t>
            </a:r>
            <a:r>
              <a:rPr lang="en-US" sz="20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)</a:t>
            </a:r>
            <a:endParaRPr sz="2400" dirty="0">
              <a:solidFill>
                <a:schemeClr val="dk1"/>
              </a:solidFill>
              <a:latin typeface="Montserrat" panose="000005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Char char="-"/>
            </a:pP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3명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모두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비교</a:t>
            </a:r>
            <a:endParaRPr sz="2400" dirty="0">
              <a:solidFill>
                <a:schemeClr val="dk1"/>
              </a:solidFill>
              <a:latin typeface="Montserrat" panose="000005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Char char="-"/>
            </a:pP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5초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카메라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응시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, 5초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고개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상하좌우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돌리기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, 5초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카메라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다시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응시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+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표정변화</a:t>
            </a:r>
            <a:endParaRPr sz="2400" dirty="0">
              <a:solidFill>
                <a:schemeClr val="dk1"/>
              </a:solidFill>
              <a:latin typeface="Montserrat" panose="000005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Char char="-"/>
            </a:pP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k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값을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4부터 8까지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변화하면서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결과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확인</a:t>
            </a:r>
            <a:endParaRPr sz="2400" b="1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Char char="-"/>
            </a:pP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Knownfaces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3명과 new person 1명에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대해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총 4명을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모두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같이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포함하는</a:t>
            </a:r>
            <a:endParaRPr lang="en-US" sz="2400" dirty="0">
              <a:solidFill>
                <a:schemeClr val="dk1"/>
              </a:solidFill>
              <a:latin typeface="Montserrat" panose="000005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1016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  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사진으로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멀티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인식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결과</a:t>
            </a:r>
            <a:r>
              <a:rPr lang="en-US" sz="2400" dirty="0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비교</a:t>
            </a:r>
            <a:endParaRPr sz="2400" dirty="0">
              <a:solidFill>
                <a:schemeClr val="dk1"/>
              </a:solidFill>
              <a:latin typeface="Montserrat" panose="000005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ontserrat" panose="000005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ontserrat" panose="000005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16" name="Google Shape;616;g1044611fe8d_6_0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7" name="Google Shape;617;g1044611fe8d_6_0"/>
          <p:cNvSpPr txBox="1"/>
          <p:nvPr/>
        </p:nvSpPr>
        <p:spPr>
          <a:xfrm>
            <a:off x="583709" y="345588"/>
            <a:ext cx="88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3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18" name="Google Shape;618;g1044611fe8d_6_0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571;g104a25b1b71_6_111">
            <a:extLst>
              <a:ext uri="{FF2B5EF4-FFF2-40B4-BE49-F238E27FC236}">
                <a16:creationId xmlns:a16="http://schemas.microsoft.com/office/drawing/2014/main" id="{9A30B28C-AB05-4F38-A6AB-91AF7E3E83BE}"/>
              </a:ext>
            </a:extLst>
          </p:cNvPr>
          <p:cNvSpPr txBox="1"/>
          <p:nvPr/>
        </p:nvSpPr>
        <p:spPr>
          <a:xfrm>
            <a:off x="1587500" y="1958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altLang="ko-KR" sz="44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Results</a:t>
            </a:r>
            <a:endParaRPr lang="en-US" altLang="ko-KR" sz="4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848914-CCD4-4C00-852F-CB676D24E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9D6"/>
        </a:solid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4" name="Google Shape;624;g104a25b1b71_1_13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5" name="Google Shape;625;g104a25b1b71_1_13"/>
          <p:cNvSpPr txBox="1"/>
          <p:nvPr/>
        </p:nvSpPr>
        <p:spPr>
          <a:xfrm>
            <a:off x="583709" y="345588"/>
            <a:ext cx="88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3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26" name="Google Shape;626;g104a25b1b71_1_13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27" name="Google Shape;627;g104a25b1b71_1_13"/>
          <p:cNvPicPr preferRelativeResize="0"/>
          <p:nvPr/>
        </p:nvPicPr>
        <p:blipFill rotWithShape="1">
          <a:blip r:embed="rId3">
            <a:alphaModFix/>
          </a:blip>
          <a:srcRect b="3512"/>
          <a:stretch/>
        </p:blipFill>
        <p:spPr>
          <a:xfrm>
            <a:off x="2178837" y="1564903"/>
            <a:ext cx="7834325" cy="47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71;g104a25b1b71_6_111">
            <a:extLst>
              <a:ext uri="{FF2B5EF4-FFF2-40B4-BE49-F238E27FC236}">
                <a16:creationId xmlns:a16="http://schemas.microsoft.com/office/drawing/2014/main" id="{C1B2FA8C-C169-43A8-B1CB-4BB341F4E687}"/>
              </a:ext>
            </a:extLst>
          </p:cNvPr>
          <p:cNvSpPr txBox="1"/>
          <p:nvPr/>
        </p:nvSpPr>
        <p:spPr>
          <a:xfrm>
            <a:off x="1587500" y="1958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43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카메라 인식 결과 비교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91FE48-5387-4A1B-A517-23B1FEB9F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9D6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3" name="Google Shape;633;g1044611fe8d_9_9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4" name="Google Shape;634;g1044611fe8d_9_9"/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3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35" name="Google Shape;635;g1044611fe8d_9_9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36" name="Google Shape;636;g1044611fe8d_9_9"/>
          <p:cNvPicPr preferRelativeResize="0"/>
          <p:nvPr/>
        </p:nvPicPr>
        <p:blipFill rotWithShape="1">
          <a:blip r:embed="rId3">
            <a:alphaModFix/>
          </a:blip>
          <a:srcRect l="8732" t="3919" r="2069" b="1856"/>
          <a:stretch/>
        </p:blipFill>
        <p:spPr>
          <a:xfrm>
            <a:off x="734920" y="1334136"/>
            <a:ext cx="5184000" cy="408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1044611fe8d_9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3080" y="1334137"/>
            <a:ext cx="5184000" cy="408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1044611fe8d_9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6000" y="5421614"/>
            <a:ext cx="6840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1044611fe8d_9_9"/>
          <p:cNvSpPr/>
          <p:nvPr/>
        </p:nvSpPr>
        <p:spPr>
          <a:xfrm>
            <a:off x="7514660" y="5995610"/>
            <a:ext cx="602700" cy="369300"/>
          </a:xfrm>
          <a:prstGeom prst="donut">
            <a:avLst>
              <a:gd name="adj" fmla="val 1626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71;g104a25b1b71_6_111">
            <a:extLst>
              <a:ext uri="{FF2B5EF4-FFF2-40B4-BE49-F238E27FC236}">
                <a16:creationId xmlns:a16="http://schemas.microsoft.com/office/drawing/2014/main" id="{5F755581-588C-4CF9-8743-DB7E77F2CDF9}"/>
              </a:ext>
            </a:extLst>
          </p:cNvPr>
          <p:cNvSpPr txBox="1"/>
          <p:nvPr/>
        </p:nvSpPr>
        <p:spPr>
          <a:xfrm>
            <a:off x="1587500" y="1958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43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카메라 인식 결과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985C46-B591-4187-8B93-853ACF4F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9D6"/>
        </a:soli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4" name="Google Shape;644;p52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5" name="Google Shape;645;p52"/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3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46" name="Google Shape;646;p52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47" name="Google Shape;647;p52"/>
          <p:cNvPicPr preferRelativeResize="0"/>
          <p:nvPr/>
        </p:nvPicPr>
        <p:blipFill rotWithShape="1">
          <a:blip r:embed="rId3">
            <a:alphaModFix/>
          </a:blip>
          <a:srcRect l="28699" t="16570" r="33113" b="35017"/>
          <a:stretch/>
        </p:blipFill>
        <p:spPr>
          <a:xfrm>
            <a:off x="6327123" y="1320525"/>
            <a:ext cx="5184000" cy="40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2"/>
          <p:cNvPicPr preferRelativeResize="0"/>
          <p:nvPr/>
        </p:nvPicPr>
        <p:blipFill rotWithShape="1">
          <a:blip r:embed="rId4">
            <a:alphaModFix/>
          </a:blip>
          <a:srcRect l="28506" t="16699" r="33306" b="34887"/>
          <a:stretch/>
        </p:blipFill>
        <p:spPr>
          <a:xfrm>
            <a:off x="680877" y="1320525"/>
            <a:ext cx="5184000" cy="40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0865" y="5402157"/>
            <a:ext cx="6840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2"/>
          <p:cNvSpPr/>
          <p:nvPr/>
        </p:nvSpPr>
        <p:spPr>
          <a:xfrm>
            <a:off x="7570355" y="5751249"/>
            <a:ext cx="602700" cy="369300"/>
          </a:xfrm>
          <a:prstGeom prst="donut">
            <a:avLst>
              <a:gd name="adj" fmla="val 1626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71;g104a25b1b71_6_111">
            <a:extLst>
              <a:ext uri="{FF2B5EF4-FFF2-40B4-BE49-F238E27FC236}">
                <a16:creationId xmlns:a16="http://schemas.microsoft.com/office/drawing/2014/main" id="{41AA6AD8-9C43-42A2-8982-2C4DD9E0DB19}"/>
              </a:ext>
            </a:extLst>
          </p:cNvPr>
          <p:cNvSpPr txBox="1"/>
          <p:nvPr/>
        </p:nvSpPr>
        <p:spPr>
          <a:xfrm>
            <a:off x="1587500" y="1958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43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카메라 인식 결과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82D9BA-B749-4FEE-84B6-CC9CFF2F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9D6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6" name="Google Shape;656;p53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7" name="Google Shape;657;p53"/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3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58" name="Google Shape;658;p53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59" name="Google Shape;6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37" y="1378693"/>
            <a:ext cx="5184000" cy="40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165" y="1365759"/>
            <a:ext cx="5184000" cy="40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6000" y="5451759"/>
            <a:ext cx="6480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3"/>
          <p:cNvSpPr/>
          <p:nvPr/>
        </p:nvSpPr>
        <p:spPr>
          <a:xfrm>
            <a:off x="7382187" y="5575318"/>
            <a:ext cx="602700" cy="369300"/>
          </a:xfrm>
          <a:prstGeom prst="donut">
            <a:avLst>
              <a:gd name="adj" fmla="val 1626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71;g104a25b1b71_6_111">
            <a:extLst>
              <a:ext uri="{FF2B5EF4-FFF2-40B4-BE49-F238E27FC236}">
                <a16:creationId xmlns:a16="http://schemas.microsoft.com/office/drawing/2014/main" id="{C702675B-0A9C-4667-B5AD-39025F51337E}"/>
              </a:ext>
            </a:extLst>
          </p:cNvPr>
          <p:cNvSpPr txBox="1"/>
          <p:nvPr/>
        </p:nvSpPr>
        <p:spPr>
          <a:xfrm>
            <a:off x="1587500" y="1958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43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카메라 인식 결과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64C848-B68B-481D-8212-18CE40507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>
            <a:spLocks noGrp="1"/>
          </p:cNvSpPr>
          <p:nvPr>
            <p:ph type="title"/>
          </p:nvPr>
        </p:nvSpPr>
        <p:spPr>
          <a:xfrm>
            <a:off x="1587500" y="1905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Past Topic Summary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7" name="Google Shape;127;p4"/>
          <p:cNvSpPr txBox="1">
            <a:spLocks noGrp="1"/>
          </p:cNvSpPr>
          <p:nvPr>
            <p:ph idx="1"/>
          </p:nvPr>
        </p:nvSpPr>
        <p:spPr>
          <a:xfrm>
            <a:off x="718477" y="1258605"/>
            <a:ext cx="988602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500" dirty="0" err="1"/>
              <a:t>Facenet을</a:t>
            </a:r>
            <a:r>
              <a:rPr lang="en-US" sz="2500" dirty="0"/>
              <a:t> </a:t>
            </a:r>
            <a:r>
              <a:rPr lang="en-US" sz="2500" dirty="0" err="1"/>
              <a:t>사용한</a:t>
            </a:r>
            <a:r>
              <a:rPr lang="en-US" sz="2500" dirty="0"/>
              <a:t> Real time single face recognition </a:t>
            </a:r>
            <a:r>
              <a:rPr lang="en-US" sz="2500" dirty="0" err="1"/>
              <a:t>성능</a:t>
            </a:r>
            <a:r>
              <a:rPr lang="en-US" sz="2500" dirty="0"/>
              <a:t> </a:t>
            </a:r>
            <a:r>
              <a:rPr lang="en-US" sz="2500" dirty="0" err="1"/>
              <a:t>향상</a:t>
            </a:r>
            <a:endParaRPr sz="2500" dirty="0"/>
          </a:p>
          <a:p>
            <a:pPr marL="457200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u="sng" dirty="0"/>
              <a:t>Main Reference</a:t>
            </a:r>
            <a:r>
              <a:rPr lang="en-US" sz="1600" dirty="0"/>
              <a:t> :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FaceNet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 - A Unified Embedding for Face Recognition and Clustering</a:t>
            </a:r>
            <a:endParaRPr dirty="0"/>
          </a:p>
          <a:p>
            <a:pPr marL="457200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u="sng" dirty="0">
                <a:latin typeface="Arial"/>
                <a:ea typeface="Arial"/>
                <a:cs typeface="Arial"/>
                <a:sym typeface="Arial"/>
              </a:rPr>
              <a:t>Main GitHub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: https://github.com/davidsandberg/facenet</a:t>
            </a:r>
            <a:endParaRPr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C7CE07-B681-48B7-8EE6-47FD4E25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8634" y="2610801"/>
            <a:ext cx="8374732" cy="399418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129" name="Google Shape;129;p4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130;p4"/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1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31" name="Google Shape;131;p4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B7BB54A6-FD49-4D1E-BAC4-4AB7CA7C0364}"/>
              </a:ext>
            </a:extLst>
          </p:cNvPr>
          <p:cNvSpPr/>
          <p:nvPr/>
        </p:nvSpPr>
        <p:spPr>
          <a:xfrm>
            <a:off x="6755906" y="3937993"/>
            <a:ext cx="3950564" cy="2185308"/>
          </a:xfrm>
          <a:prstGeom prst="mathMultiply">
            <a:avLst>
              <a:gd name="adj1" fmla="val 5208"/>
            </a:avLst>
          </a:prstGeom>
          <a:solidFill>
            <a:schemeClr val="accent4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9D6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8" name="Google Shape;668;g104a25b1b71_0_95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9" name="Google Shape;669;g104a25b1b71_0_95"/>
          <p:cNvSpPr txBox="1"/>
          <p:nvPr/>
        </p:nvSpPr>
        <p:spPr>
          <a:xfrm>
            <a:off x="583709" y="345588"/>
            <a:ext cx="88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3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70" name="Google Shape;670;g104a25b1b71_0_95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1" name="Google Shape;671;g104a25b1b71_0_95"/>
          <p:cNvSpPr txBox="1"/>
          <p:nvPr/>
        </p:nvSpPr>
        <p:spPr>
          <a:xfrm>
            <a:off x="1587500" y="1958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3700" b="1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기존</a:t>
            </a:r>
            <a:r>
              <a:rPr lang="en-US" sz="37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3700" b="1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코드와</a:t>
            </a:r>
            <a:r>
              <a:rPr lang="en-US" sz="37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3700" b="1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바꾼</a:t>
            </a:r>
            <a:r>
              <a:rPr lang="en-US" sz="37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3700" b="1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코드의</a:t>
            </a:r>
            <a:r>
              <a:rPr lang="en-US" sz="37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3700" b="1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카메라</a:t>
            </a:r>
            <a:r>
              <a:rPr lang="en-US" sz="37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3700" b="1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인식</a:t>
            </a:r>
            <a:r>
              <a:rPr lang="en-US" sz="37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3700" b="1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결과</a:t>
            </a:r>
            <a:r>
              <a:rPr lang="en-US" sz="37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3700" b="1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비교</a:t>
            </a:r>
            <a:endParaRPr sz="3700" b="1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72" name="Google Shape;672;g104a25b1b71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37" y="1409119"/>
            <a:ext cx="11457526" cy="51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g104a25b1b71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5592" y="2400040"/>
            <a:ext cx="5800816" cy="2545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A6A03C-6A0E-409A-83E3-527C633D7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9D6"/>
        </a:solid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8" name="Google Shape;678;p54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9" name="Google Shape;679;p54"/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3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80" name="Google Shape;680;p54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81" name="Google Shape;681;p54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951" y="1793791"/>
            <a:ext cx="5419001" cy="3357299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54"/>
          <p:cNvSpPr txBox="1"/>
          <p:nvPr/>
        </p:nvSpPr>
        <p:spPr>
          <a:xfrm>
            <a:off x="1587500" y="1958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37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기존 코드와 바꾼 코드의 카메라 인식 결과 비교</a:t>
            </a:r>
          </a:p>
        </p:txBody>
      </p:sp>
      <p:sp>
        <p:nvSpPr>
          <p:cNvPr id="683" name="Google Shape;683;p54"/>
          <p:cNvSpPr txBox="1"/>
          <p:nvPr/>
        </p:nvSpPr>
        <p:spPr>
          <a:xfrm>
            <a:off x="1041175" y="5620595"/>
            <a:ext cx="1010965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Montserrat Medium" panose="00000600000000000000" pitchFamily="2" charset="0"/>
                <a:ea typeface="Montserrat SemiBold"/>
                <a:cs typeface="Montserrat SemiBold"/>
                <a:sym typeface="Montserrat SemiBold"/>
              </a:rPr>
              <a:t>K가</a:t>
            </a:r>
            <a:r>
              <a:rPr lang="en-US" sz="2000" b="1" dirty="0">
                <a:latin typeface="Montserrat Medium" panose="00000600000000000000" pitchFamily="2" charset="0"/>
                <a:ea typeface="Montserrat SemiBold"/>
                <a:cs typeface="Montserrat SemiBold"/>
                <a:sym typeface="Montserrat SemiBold"/>
              </a:rPr>
              <a:t> 6일 </a:t>
            </a:r>
            <a:r>
              <a:rPr lang="en-US" sz="2000" b="1" dirty="0" err="1">
                <a:latin typeface="Montserrat Medium" panose="00000600000000000000" pitchFamily="2" charset="0"/>
                <a:ea typeface="Montserrat SemiBold"/>
                <a:cs typeface="Montserrat SemiBold"/>
                <a:sym typeface="Montserrat SemiBold"/>
              </a:rPr>
              <a:t>때와</a:t>
            </a:r>
            <a:r>
              <a:rPr lang="en-US" sz="2000" b="1" dirty="0">
                <a:latin typeface="Montserrat Medium" panose="00000600000000000000" pitchFamily="2" charset="0"/>
                <a:ea typeface="Montserrat SemiBold"/>
                <a:cs typeface="Montserrat SemiBold"/>
                <a:sym typeface="Montserrat SemiBold"/>
              </a:rPr>
              <a:t> 8일 때 </a:t>
            </a:r>
            <a:r>
              <a:rPr lang="en-US" sz="2000" b="1" dirty="0" err="1">
                <a:latin typeface="Montserrat Medium" panose="00000600000000000000" pitchFamily="2" charset="0"/>
                <a:ea typeface="Montserrat SemiBold"/>
                <a:cs typeface="Montserrat SemiBold"/>
                <a:sym typeface="Montserrat SemiBold"/>
              </a:rPr>
              <a:t>가장</a:t>
            </a:r>
            <a:r>
              <a:rPr lang="en-US" sz="2000" b="1" dirty="0">
                <a:latin typeface="Montserrat Medium" panose="00000600000000000000" pitchFamily="2" charset="0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2000" b="1" dirty="0" err="1">
                <a:latin typeface="Montserrat Medium" panose="00000600000000000000" pitchFamily="2" charset="0"/>
                <a:ea typeface="Montserrat SemiBold"/>
                <a:cs typeface="Montserrat SemiBold"/>
                <a:sym typeface="Montserrat SemiBold"/>
              </a:rPr>
              <a:t>높은</a:t>
            </a:r>
            <a:r>
              <a:rPr lang="en-US" sz="2000" b="1" dirty="0">
                <a:latin typeface="Montserrat Medium" panose="00000600000000000000" pitchFamily="2" charset="0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2000" b="1" dirty="0" err="1">
                <a:latin typeface="Montserrat Medium" panose="00000600000000000000" pitchFamily="2" charset="0"/>
                <a:ea typeface="Montserrat SemiBold"/>
                <a:cs typeface="Montserrat SemiBold"/>
                <a:sym typeface="Montserrat SemiBold"/>
              </a:rPr>
              <a:t>정확도를</a:t>
            </a:r>
            <a:r>
              <a:rPr lang="en-US" sz="2000" b="1" dirty="0">
                <a:latin typeface="Montserrat Medium" panose="00000600000000000000" pitchFamily="2" charset="0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2000" b="1" dirty="0" err="1">
                <a:latin typeface="Montserrat Medium" panose="00000600000000000000" pitchFamily="2" charset="0"/>
                <a:ea typeface="Montserrat SemiBold"/>
                <a:cs typeface="Montserrat SemiBold"/>
                <a:sym typeface="Montserrat SemiBold"/>
              </a:rPr>
              <a:t>보이지만</a:t>
            </a:r>
            <a:r>
              <a:rPr lang="en-US" sz="2000" b="1" dirty="0">
                <a:latin typeface="Montserrat Medium" panose="00000600000000000000" pitchFamily="2" charset="0"/>
                <a:ea typeface="Montserrat SemiBold"/>
                <a:cs typeface="Montserrat SemiBold"/>
                <a:sym typeface="Montserrat SemiBold"/>
              </a:rPr>
              <a:t> fps </a:t>
            </a:r>
            <a:r>
              <a:rPr lang="en-US" sz="2000" b="1" dirty="0" err="1">
                <a:latin typeface="Montserrat Medium" panose="00000600000000000000" pitchFamily="2" charset="0"/>
                <a:ea typeface="Montserrat SemiBold"/>
                <a:cs typeface="Montserrat SemiBold"/>
                <a:sym typeface="Montserrat SemiBold"/>
              </a:rPr>
              <a:t>값을</a:t>
            </a:r>
            <a:r>
              <a:rPr lang="en-US" sz="2000" b="1" dirty="0">
                <a:latin typeface="Montserrat Medium" panose="00000600000000000000" pitchFamily="2" charset="0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2000" b="1" dirty="0" err="1">
                <a:latin typeface="Montserrat Medium" panose="00000600000000000000" pitchFamily="2" charset="0"/>
                <a:ea typeface="Montserrat SemiBold"/>
                <a:cs typeface="Montserrat SemiBold"/>
                <a:sym typeface="Montserrat SemiBold"/>
              </a:rPr>
              <a:t>고려한다면</a:t>
            </a:r>
            <a:r>
              <a:rPr lang="en-US" sz="2000" b="1" dirty="0">
                <a:latin typeface="Montserrat Medium" panose="00000600000000000000" pitchFamily="2" charset="0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2000" b="1" dirty="0" err="1">
                <a:latin typeface="Montserrat Medium" panose="00000600000000000000" pitchFamily="2" charset="0"/>
                <a:ea typeface="Montserrat SemiBold"/>
                <a:cs typeface="Montserrat SemiBold"/>
                <a:sym typeface="Montserrat SemiBold"/>
              </a:rPr>
              <a:t>K의</a:t>
            </a:r>
            <a:r>
              <a:rPr lang="en-US" sz="2000" b="1" dirty="0">
                <a:latin typeface="Montserrat Medium" panose="00000600000000000000" pitchFamily="2" charset="0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2000" b="1" dirty="0" err="1">
                <a:latin typeface="Montserrat Medium" panose="00000600000000000000" pitchFamily="2" charset="0"/>
                <a:ea typeface="Montserrat SemiBold"/>
                <a:cs typeface="Montserrat SemiBold"/>
                <a:sym typeface="Montserrat SemiBold"/>
              </a:rPr>
              <a:t>최적값은</a:t>
            </a:r>
            <a:r>
              <a:rPr lang="en-US" sz="2000" b="1" dirty="0">
                <a:latin typeface="Montserrat Medium" panose="00000600000000000000" pitchFamily="2" charset="0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2400" b="1" dirty="0"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6 </a:t>
            </a:r>
            <a:r>
              <a:rPr lang="en-US" sz="2000" b="1" dirty="0">
                <a:latin typeface="Montserrat Medium" panose="00000600000000000000" pitchFamily="2" charset="0"/>
                <a:ea typeface="Montserrat SemiBold"/>
                <a:cs typeface="Montserrat SemiBold"/>
                <a:sym typeface="Montserrat SemiBold"/>
              </a:rPr>
              <a:t>!!</a:t>
            </a:r>
            <a:endParaRPr sz="2000" b="1" dirty="0">
              <a:latin typeface="Montserrat Medium" panose="00000600000000000000" pitchFamily="2" charset="0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84" name="Google Shape;684;p54" title="차트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50" y="1791475"/>
            <a:ext cx="5419001" cy="3361932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4"/>
          <p:cNvSpPr/>
          <p:nvPr/>
        </p:nvSpPr>
        <p:spPr>
          <a:xfrm>
            <a:off x="9348330" y="2446375"/>
            <a:ext cx="639000" cy="565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54"/>
          <p:cNvSpPr/>
          <p:nvPr/>
        </p:nvSpPr>
        <p:spPr>
          <a:xfrm>
            <a:off x="10862170" y="2370175"/>
            <a:ext cx="639000" cy="565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54"/>
          <p:cNvSpPr/>
          <p:nvPr/>
        </p:nvSpPr>
        <p:spPr>
          <a:xfrm>
            <a:off x="9284730" y="2370174"/>
            <a:ext cx="766200" cy="2399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14AAE8-7EF3-4F4F-A498-0917B404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 animBg="1"/>
      <p:bldP spid="686" grpId="0" animBg="1"/>
      <p:bldP spid="68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9D6"/>
        </a:solid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5"/>
          <p:cNvSpPr txBox="1"/>
          <p:nvPr/>
        </p:nvSpPr>
        <p:spPr>
          <a:xfrm>
            <a:off x="1587500" y="1958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endParaRPr/>
          </a:p>
        </p:txBody>
      </p:sp>
      <p:cxnSp>
        <p:nvCxnSpPr>
          <p:cNvPr id="693" name="Google Shape;693;p55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4" name="Google Shape;694;p55"/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3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95" name="Google Shape;695;p55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96" name="Google Shape;696;p55"/>
          <p:cNvPicPr preferRelativeResize="0"/>
          <p:nvPr/>
        </p:nvPicPr>
        <p:blipFill rotWithShape="1">
          <a:blip r:embed="rId3">
            <a:alphaModFix/>
          </a:blip>
          <a:srcRect l="27991" t="17727" r="33548" b="33676"/>
          <a:stretch/>
        </p:blipFill>
        <p:spPr>
          <a:xfrm>
            <a:off x="6736362" y="1494429"/>
            <a:ext cx="5273150" cy="4079051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55"/>
          <p:cNvSpPr/>
          <p:nvPr/>
        </p:nvSpPr>
        <p:spPr>
          <a:xfrm>
            <a:off x="5653350" y="3445392"/>
            <a:ext cx="885300" cy="44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8" name="Google Shape;698;p55"/>
          <p:cNvPicPr preferRelativeResize="0"/>
          <p:nvPr/>
        </p:nvPicPr>
        <p:blipFill rotWithShape="1">
          <a:blip r:embed="rId4">
            <a:alphaModFix/>
          </a:blip>
          <a:srcRect l="18738" t="15083" r="43088" b="36712"/>
          <a:stretch/>
        </p:blipFill>
        <p:spPr>
          <a:xfrm>
            <a:off x="182489" y="1494429"/>
            <a:ext cx="5273150" cy="4161982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55"/>
          <p:cNvSpPr txBox="1"/>
          <p:nvPr/>
        </p:nvSpPr>
        <p:spPr>
          <a:xfrm>
            <a:off x="7513688" y="5883454"/>
            <a:ext cx="3718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KNN algorithm (k=6)</a:t>
            </a:r>
            <a:endParaRPr sz="18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전부</a:t>
            </a:r>
            <a:r>
              <a:rPr lang="en-US" sz="18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8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정확히</a:t>
            </a:r>
            <a:r>
              <a:rPr lang="en-US" sz="18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8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인식함</a:t>
            </a:r>
            <a:endParaRPr sz="18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0" name="Google Shape;700;p55"/>
          <p:cNvSpPr txBox="1"/>
          <p:nvPr/>
        </p:nvSpPr>
        <p:spPr>
          <a:xfrm>
            <a:off x="959814" y="5883454"/>
            <a:ext cx="3718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Original code</a:t>
            </a:r>
            <a:endParaRPr sz="18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한석현을</a:t>
            </a:r>
            <a:r>
              <a:rPr lang="en-US" sz="18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8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이재윤으로</a:t>
            </a:r>
            <a:r>
              <a:rPr lang="en-US" sz="18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8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인식함</a:t>
            </a:r>
            <a:endParaRPr sz="18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1" name="Google Shape;701;p55"/>
          <p:cNvSpPr txBox="1"/>
          <p:nvPr/>
        </p:nvSpPr>
        <p:spPr>
          <a:xfrm>
            <a:off x="1587500" y="1958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37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기존 코드와 바꾼 코드의 카메라 인식 결과 비교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0473DA-17AC-492C-88EB-716112FF5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3CE"/>
        </a:solid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g104a25b1b71_1_90"/>
          <p:cNvGrpSpPr/>
          <p:nvPr/>
        </p:nvGrpSpPr>
        <p:grpSpPr>
          <a:xfrm>
            <a:off x="901700" y="2721114"/>
            <a:ext cx="4801200" cy="1477436"/>
            <a:chOff x="901700" y="2721114"/>
            <a:chExt cx="4801200" cy="1477436"/>
          </a:xfrm>
        </p:grpSpPr>
        <p:sp>
          <p:nvSpPr>
            <p:cNvPr id="707" name="Google Shape;707;g104a25b1b71_1_90"/>
            <p:cNvSpPr txBox="1"/>
            <p:nvPr/>
          </p:nvSpPr>
          <p:spPr>
            <a:xfrm>
              <a:off x="901700" y="2721114"/>
              <a:ext cx="20553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Part 4</a:t>
              </a:r>
              <a:endParaRPr sz="4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708" name="Google Shape;708;g104a25b1b71_1_90"/>
            <p:cNvSpPr txBox="1"/>
            <p:nvPr/>
          </p:nvSpPr>
          <p:spPr>
            <a:xfrm>
              <a:off x="901700" y="3490550"/>
              <a:ext cx="4801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Running model</a:t>
              </a:r>
              <a:endParaRPr dirty="0"/>
            </a:p>
          </p:txBody>
        </p:sp>
      </p:grpSp>
      <p:pic>
        <p:nvPicPr>
          <p:cNvPr id="709" name="Google Shape;709;g104a25b1b71_1_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-1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D1514E-34DD-40AC-914E-7A0CDD0A7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3CE"/>
        </a:soli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04a25b1b71_1_60"/>
          <p:cNvSpPr txBox="1"/>
          <p:nvPr/>
        </p:nvSpPr>
        <p:spPr>
          <a:xfrm>
            <a:off x="1587500" y="1958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 Add new face </a:t>
            </a:r>
            <a:r>
              <a:rPr lang="en-US" sz="4400" b="1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기능</a:t>
            </a:r>
            <a:endParaRPr sz="4400" dirty="0"/>
          </a:p>
        </p:txBody>
      </p:sp>
      <p:cxnSp>
        <p:nvCxnSpPr>
          <p:cNvPr id="715" name="Google Shape;715;g104a25b1b71_1_60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6" name="Google Shape;716;g104a25b1b71_1_60"/>
          <p:cNvSpPr txBox="1"/>
          <p:nvPr/>
        </p:nvSpPr>
        <p:spPr>
          <a:xfrm>
            <a:off x="583699" y="345600"/>
            <a:ext cx="100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4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717" name="Google Shape;717;g104a25b1b71_1_60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18" name="Google Shape;718;g104a25b1b71_1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331" y="2148397"/>
            <a:ext cx="3771337" cy="299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g104a25b1b71_1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075" y="2148397"/>
            <a:ext cx="3771337" cy="296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g104a25b1b71_1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6450" y="2148397"/>
            <a:ext cx="3771337" cy="296979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g104a25b1b71_1_60"/>
          <p:cNvSpPr txBox="1"/>
          <p:nvPr/>
        </p:nvSpPr>
        <p:spPr>
          <a:xfrm>
            <a:off x="2808983" y="5645369"/>
            <a:ext cx="642231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Montserrat Medium"/>
                <a:ea typeface="Montserrat Medium"/>
                <a:cs typeface="Montserrat Medium"/>
                <a:sym typeface="Montserrat Medium"/>
              </a:rPr>
              <a:t>embedding되지</a:t>
            </a:r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dirty="0" err="1">
                <a:latin typeface="Montserrat Medium"/>
                <a:ea typeface="Montserrat Medium"/>
                <a:cs typeface="Montserrat Medium"/>
                <a:sym typeface="Montserrat Medium"/>
              </a:rPr>
              <a:t>않은</a:t>
            </a:r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dirty="0" err="1">
                <a:latin typeface="Montserrat Medium"/>
                <a:ea typeface="Montserrat Medium"/>
                <a:cs typeface="Montserrat Medium"/>
                <a:sym typeface="Montserrat Medium"/>
              </a:rPr>
              <a:t>새로운</a:t>
            </a:r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dirty="0" err="1">
                <a:latin typeface="Montserrat Medium"/>
                <a:ea typeface="Montserrat Medium"/>
                <a:cs typeface="Montserrat Medium"/>
                <a:sym typeface="Montserrat Medium"/>
              </a:rPr>
              <a:t>사람에</a:t>
            </a:r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dirty="0" err="1">
                <a:latin typeface="Montserrat Medium"/>
                <a:ea typeface="Montserrat Medium"/>
                <a:cs typeface="Montserrat Medium"/>
                <a:sym typeface="Montserrat Medium"/>
              </a:rPr>
              <a:t>대해</a:t>
            </a:r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 new </a:t>
            </a:r>
            <a:r>
              <a:rPr lang="en-US" sz="1800" dirty="0" err="1">
                <a:latin typeface="Montserrat Medium"/>
                <a:ea typeface="Montserrat Medium"/>
                <a:cs typeface="Montserrat Medium"/>
                <a:sym typeface="Montserrat Medium"/>
              </a:rPr>
              <a:t>face로</a:t>
            </a:r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dirty="0" err="1">
                <a:latin typeface="Montserrat Medium"/>
                <a:ea typeface="Montserrat Medium"/>
                <a:cs typeface="Montserrat Medium"/>
                <a:sym typeface="Montserrat Medium"/>
              </a:rPr>
              <a:t>추가</a:t>
            </a:r>
            <a:endParaRPr sz="18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F1DA02-972E-4F39-BC54-F9CF72A4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3CE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04a25b1b71_1_46"/>
          <p:cNvSpPr txBox="1"/>
          <p:nvPr/>
        </p:nvSpPr>
        <p:spPr>
          <a:xfrm>
            <a:off x="1587500" y="1958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 add new face </a:t>
            </a:r>
            <a:r>
              <a:rPr lang="en-US" sz="4400" b="1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기능</a:t>
            </a:r>
            <a:endParaRPr sz="4400" dirty="0"/>
          </a:p>
        </p:txBody>
      </p:sp>
      <p:cxnSp>
        <p:nvCxnSpPr>
          <p:cNvPr id="727" name="Google Shape;727;g104a25b1b71_1_46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8" name="Google Shape;728;g104a25b1b71_1_46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29" name="Google Shape;729;g104a25b1b71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00" y="1661863"/>
            <a:ext cx="5229225" cy="38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104a25b1b71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427" y="1526900"/>
            <a:ext cx="5629887" cy="4021644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g104a25b1b71_1_46"/>
          <p:cNvSpPr/>
          <p:nvPr/>
        </p:nvSpPr>
        <p:spPr>
          <a:xfrm>
            <a:off x="10081640" y="2639436"/>
            <a:ext cx="1540674" cy="1018164"/>
          </a:xfrm>
          <a:prstGeom prst="frame">
            <a:avLst>
              <a:gd name="adj1" fmla="val 10516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2" name="Google Shape;732;g104a25b1b71_1_46"/>
          <p:cNvSpPr txBox="1"/>
          <p:nvPr/>
        </p:nvSpPr>
        <p:spPr>
          <a:xfrm>
            <a:off x="583699" y="345600"/>
            <a:ext cx="100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4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037CF6-8B7A-484F-BC06-FFF49CCB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3CE"/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04a25b1b71_1_73"/>
          <p:cNvSpPr txBox="1"/>
          <p:nvPr/>
        </p:nvSpPr>
        <p:spPr>
          <a:xfrm>
            <a:off x="1587500" y="1958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 add new face </a:t>
            </a:r>
            <a:r>
              <a:rPr lang="en-US" sz="4400" b="1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기능</a:t>
            </a:r>
            <a:endParaRPr sz="4400" dirty="0"/>
          </a:p>
        </p:txBody>
      </p:sp>
      <p:cxnSp>
        <p:nvCxnSpPr>
          <p:cNvPr id="738" name="Google Shape;738;g104a25b1b71_1_73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9" name="Google Shape;739;g104a25b1b71_1_73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40" name="Google Shape;740;g104a25b1b71_1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176" y="1469801"/>
            <a:ext cx="10067648" cy="5031621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g104a25b1b71_1_73"/>
          <p:cNvSpPr txBox="1"/>
          <p:nvPr/>
        </p:nvSpPr>
        <p:spPr>
          <a:xfrm>
            <a:off x="583699" y="345600"/>
            <a:ext cx="100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4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1D657E-001C-4951-AB61-6F794C98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3CE"/>
        </a:solid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04a25b1b71_2_11"/>
          <p:cNvSpPr txBox="1"/>
          <p:nvPr/>
        </p:nvSpPr>
        <p:spPr>
          <a:xfrm>
            <a:off x="1587500" y="1958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</a:t>
            </a:r>
            <a:r>
              <a:rPr lang="en-US" sz="4400" b="1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시연</a:t>
            </a:r>
            <a:r>
              <a:rPr lang="en-US" sz="44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– K-NN </a:t>
            </a:r>
            <a:r>
              <a:rPr lang="ko-KR" altLang="en-US" sz="44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적용</a:t>
            </a:r>
            <a:endParaRPr sz="4400" b="1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756" name="Google Shape;756;g104a25b1b71_2_11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7" name="Google Shape;757;g104a25b1b71_2_11"/>
          <p:cNvSpPr txBox="1"/>
          <p:nvPr/>
        </p:nvSpPr>
        <p:spPr>
          <a:xfrm>
            <a:off x="583709" y="345588"/>
            <a:ext cx="90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4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758" name="Google Shape;758;g104a25b1b71_2_11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59" name="Google Shape;759;g104a25b1b71_2_11" title="out_k4_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2687" y="1707974"/>
            <a:ext cx="5806625" cy="43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5A5203-1A03-4754-A512-E3FA31F9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56"/>
          <p:cNvGrpSpPr/>
          <p:nvPr/>
        </p:nvGrpSpPr>
        <p:grpSpPr>
          <a:xfrm>
            <a:off x="901700" y="2721114"/>
            <a:ext cx="3241800" cy="1477436"/>
            <a:chOff x="901700" y="2721114"/>
            <a:chExt cx="3241800" cy="1477436"/>
          </a:xfrm>
        </p:grpSpPr>
        <p:sp>
          <p:nvSpPr>
            <p:cNvPr id="765" name="Google Shape;765;p56"/>
            <p:cNvSpPr txBox="1"/>
            <p:nvPr/>
          </p:nvSpPr>
          <p:spPr>
            <a:xfrm>
              <a:off x="901700" y="2721114"/>
              <a:ext cx="2055371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Part 5</a:t>
              </a:r>
              <a:endParaRPr sz="4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766" name="Google Shape;766;p56"/>
            <p:cNvSpPr txBox="1"/>
            <p:nvPr/>
          </p:nvSpPr>
          <p:spPr>
            <a:xfrm>
              <a:off x="901700" y="3490550"/>
              <a:ext cx="32418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Conclusion</a:t>
              </a:r>
              <a:endParaRPr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0B34F5B-F4BF-411F-A480-412AA4CBED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539" y="-1"/>
            <a:ext cx="4573333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CA7BDA-9046-46E5-B4C5-A269D77043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47"/>
          <a:stretch/>
        </p:blipFill>
        <p:spPr>
          <a:xfrm rot="10800000">
            <a:off x="8886548" y="-1"/>
            <a:ext cx="3340964" cy="6858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000E26-BB5A-4E66-9F8B-12658F35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044611fe8d_10_0"/>
          <p:cNvSpPr txBox="1"/>
          <p:nvPr/>
        </p:nvSpPr>
        <p:spPr>
          <a:xfrm>
            <a:off x="1587500" y="1958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</a:t>
            </a:r>
            <a:endParaRPr sz="4400" b="1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773" name="Google Shape;773;g1044611fe8d_10_0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4" name="Google Shape;774;g1044611fe8d_10_0"/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5</a:t>
            </a:r>
            <a:endParaRPr sz="1800" dirty="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775" name="Google Shape;775;g1044611fe8d_10_0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6" name="Google Shape;776;g1044611fe8d_10_0"/>
          <p:cNvSpPr txBox="1"/>
          <p:nvPr/>
        </p:nvSpPr>
        <p:spPr>
          <a:xfrm>
            <a:off x="1037519" y="1480295"/>
            <a:ext cx="10441075" cy="503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1. </a:t>
            </a:r>
            <a:r>
              <a:rPr lang="en-US" sz="24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다른</a:t>
            </a: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 open source </a:t>
            </a:r>
            <a:r>
              <a:rPr lang="en-US" sz="24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code를</a:t>
            </a: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사용해서</a:t>
            </a: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주제</a:t>
            </a: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변경</a:t>
            </a: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 </a:t>
            </a:r>
            <a:endParaRPr sz="2400" b="1" dirty="0">
              <a:latin typeface="Montserrat SemiBold" panose="00000700000000000000" pitchFamily="2" charset="0"/>
              <a:ea typeface="Montserrat"/>
              <a:cs typeface="Montserrat"/>
              <a:sym typeface="Montserrat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-"/>
            </a:pP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Device Dependency </a:t>
            </a:r>
            <a:r>
              <a:rPr lang="en-US" sz="24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충족</a:t>
            </a: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 </a:t>
            </a:r>
            <a:endParaRPr sz="2400" b="1" dirty="0">
              <a:latin typeface="Montserrat SemiBold" panose="00000700000000000000" pitchFamily="2" charset="0"/>
              <a:ea typeface="Montserrat"/>
              <a:cs typeface="Montserrat"/>
              <a:sym typeface="Montserrat"/>
            </a:endParaRPr>
          </a:p>
          <a:p>
            <a:pPr marL="1371600" marR="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-"/>
            </a:pPr>
            <a:r>
              <a:rPr lang="en-US" sz="18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jetpack version 4.4</a:t>
            </a:r>
            <a:endParaRPr sz="1800" b="1" dirty="0">
              <a:latin typeface="Montserrat SemiBold" panose="00000700000000000000" pitchFamily="2" charset="0"/>
              <a:ea typeface="Montserrat"/>
              <a:cs typeface="Montserrat"/>
              <a:sym typeface="Montserrat"/>
            </a:endParaRPr>
          </a:p>
          <a:p>
            <a:pPr marL="1371600" marR="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-"/>
            </a:pPr>
            <a:r>
              <a:rPr lang="en-US" sz="18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cuda</a:t>
            </a:r>
            <a:r>
              <a:rPr lang="en-US" sz="18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 10.2 + </a:t>
            </a:r>
            <a:r>
              <a:rPr lang="en-US" sz="18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cudnn</a:t>
            </a:r>
            <a:r>
              <a:rPr lang="en-US" sz="18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 8.0</a:t>
            </a:r>
            <a:endParaRPr sz="1800" b="1" dirty="0">
              <a:latin typeface="Montserrat SemiBold" panose="00000700000000000000" pitchFamily="2" charset="0"/>
              <a:ea typeface="Montserrat"/>
              <a:cs typeface="Montserrat"/>
              <a:sym typeface="Montserrat"/>
            </a:endParaRPr>
          </a:p>
          <a:p>
            <a:pPr marL="1371600" marR="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-"/>
            </a:pPr>
            <a:r>
              <a:rPr lang="en-US" sz="18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TensorRT</a:t>
            </a:r>
            <a:r>
              <a:rPr lang="en-US" sz="18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 7.x</a:t>
            </a:r>
            <a:endParaRPr sz="1800" b="1" dirty="0">
              <a:latin typeface="Montserrat SemiBold" panose="00000700000000000000" pitchFamily="2" charset="0"/>
              <a:ea typeface="Montserrat"/>
              <a:cs typeface="Montserrat"/>
              <a:sym typeface="Montserrat"/>
            </a:endParaRPr>
          </a:p>
          <a:p>
            <a:pPr marL="1371600" marR="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-"/>
            </a:pPr>
            <a:r>
              <a:rPr lang="en-US" sz="18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OpenCV 4.1.1</a:t>
            </a:r>
            <a:endParaRPr sz="1800" b="1" dirty="0">
              <a:latin typeface="Montserrat SemiBold" panose="00000700000000000000" pitchFamily="2" charset="0"/>
              <a:ea typeface="Montserrat"/>
              <a:cs typeface="Montserrat"/>
              <a:sym typeface="Montserrat"/>
            </a:endParaRPr>
          </a:p>
          <a:p>
            <a:pPr marL="1371600" marR="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-"/>
            </a:pPr>
            <a:r>
              <a:rPr lang="en-US" sz="18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TensorFlow version</a:t>
            </a:r>
          </a:p>
          <a:p>
            <a:pPr marL="1035050" marR="0" lvl="1" algn="l" rtl="0">
              <a:spcBef>
                <a:spcPts val="0"/>
              </a:spcBef>
              <a:spcAft>
                <a:spcPts val="0"/>
              </a:spcAft>
              <a:buSzPts val="1700"/>
            </a:pPr>
            <a:endParaRPr sz="900" b="1" dirty="0">
              <a:latin typeface="Montserrat SemiBold" panose="00000700000000000000" pitchFamily="2" charset="0"/>
              <a:ea typeface="Montserrat"/>
              <a:cs typeface="Montserrat"/>
              <a:sym typeface="Montserrat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-"/>
            </a:pPr>
            <a:r>
              <a:rPr lang="en-US" sz="24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성능</a:t>
            </a: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(speed up) </a:t>
            </a:r>
            <a:r>
              <a:rPr lang="en-US" sz="24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향상</a:t>
            </a: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 -&gt; </a:t>
            </a:r>
            <a:r>
              <a:rPr lang="en-US" sz="24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정확도</a:t>
            </a: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향상</a:t>
            </a:r>
            <a:endParaRPr sz="2400" b="1" dirty="0">
              <a:latin typeface="Montserrat SemiBold" panose="00000700000000000000" pitchFamily="2" charset="0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Montserrat SemiBold" panose="00000700000000000000" pitchFamily="2" charset="0"/>
              <a:ea typeface="Montserrat"/>
              <a:cs typeface="Montserrat"/>
              <a:sym typeface="Montserrat"/>
            </a:endParaRPr>
          </a:p>
          <a:p>
            <a:pPr marL="101600" marR="0" lvl="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2. </a:t>
            </a:r>
            <a:r>
              <a:rPr lang="en-US" sz="24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최적화</a:t>
            </a: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결과</a:t>
            </a: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 (5.5%p의 </a:t>
            </a:r>
            <a:r>
              <a:rPr lang="en-US" sz="24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정확도</a:t>
            </a: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향상</a:t>
            </a: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확인</a:t>
            </a: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)</a:t>
            </a:r>
            <a:endParaRPr sz="2400" b="1" dirty="0">
              <a:latin typeface="Montserrat SemiBold" panose="00000700000000000000" pitchFamily="2" charset="0"/>
              <a:ea typeface="Montserrat"/>
              <a:cs typeface="Montserrat"/>
              <a:sym typeface="Montserrat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-"/>
            </a:pP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82.7% -&gt; 88.2% (k = 6)</a:t>
            </a:r>
            <a:endParaRPr sz="2400" b="1" dirty="0">
              <a:latin typeface="Montserrat SemiBold" panose="00000700000000000000" pitchFamily="2" charset="0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Montserrat SemiBold" panose="00000700000000000000" pitchFamily="2" charset="0"/>
              <a:ea typeface="Montserrat"/>
              <a:cs typeface="Montserrat"/>
              <a:sym typeface="Montserrat"/>
            </a:endParaRPr>
          </a:p>
          <a:p>
            <a:pPr marL="101600" marR="0" lvl="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3. </a:t>
            </a:r>
            <a:r>
              <a:rPr lang="en-US" sz="24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속도</a:t>
            </a: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 (fps)의 </a:t>
            </a:r>
            <a:r>
              <a:rPr lang="en-US" sz="24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차이는</a:t>
            </a: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없으나</a:t>
            </a: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정확도</a:t>
            </a: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 5.5% </a:t>
            </a:r>
            <a:r>
              <a:rPr lang="en-US" sz="2400" b="1" dirty="0" err="1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향상</a:t>
            </a:r>
            <a:endParaRPr sz="2400" b="1" dirty="0">
              <a:latin typeface="Montserrat SemiBold" panose="00000700000000000000" pitchFamily="2" charset="0"/>
              <a:ea typeface="Montserrat"/>
              <a:cs typeface="Montserrat"/>
              <a:sym typeface="Montserrat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-"/>
            </a:pPr>
            <a:r>
              <a:rPr lang="en-US" sz="2400" b="1" dirty="0">
                <a:latin typeface="Montserrat SemiBold" panose="00000700000000000000" pitchFamily="2" charset="0"/>
                <a:ea typeface="Montserrat"/>
                <a:cs typeface="Montserrat"/>
                <a:sym typeface="Montserrat"/>
              </a:rPr>
              <a:t>Won the compromise between performance and accuracy!</a:t>
            </a:r>
            <a:endParaRPr sz="2400" b="1" dirty="0">
              <a:latin typeface="Montserrat SemiBold" panose="000007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044D6B-6C34-4212-B3CB-C2F571505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>
            <a:spLocks noGrp="1"/>
          </p:cNvSpPr>
          <p:nvPr>
            <p:ph type="title"/>
          </p:nvPr>
        </p:nvSpPr>
        <p:spPr>
          <a:xfrm>
            <a:off x="932749" y="1424150"/>
            <a:ext cx="6509103" cy="78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 u="sng" dirty="0">
                <a:latin typeface="Arial"/>
                <a:ea typeface="Arial"/>
                <a:cs typeface="Arial"/>
                <a:sym typeface="Arial"/>
              </a:rPr>
              <a:t>Main GitHub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: https://github.com/davidsandberg/facenet</a:t>
            </a:r>
            <a:br>
              <a:rPr lang="en-US" sz="3600" dirty="0">
                <a:latin typeface="Arial"/>
                <a:ea typeface="Arial"/>
                <a:cs typeface="Arial"/>
                <a:sym typeface="Arial"/>
              </a:rPr>
            </a:br>
            <a:endParaRPr sz="3600" dirty="0"/>
          </a:p>
        </p:txBody>
      </p:sp>
      <p:sp>
        <p:nvSpPr>
          <p:cNvPr id="137" name="Google Shape;137;p5"/>
          <p:cNvSpPr txBox="1">
            <a:spLocks noGrp="1"/>
          </p:cNvSpPr>
          <p:nvPr>
            <p:ph idx="1"/>
          </p:nvPr>
        </p:nvSpPr>
        <p:spPr>
          <a:xfrm>
            <a:off x="869950" y="3360036"/>
            <a:ext cx="11043883" cy="27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 err="1"/>
              <a:t>실행을</a:t>
            </a:r>
            <a:r>
              <a:rPr lang="en-US" sz="2000" dirty="0"/>
              <a:t> </a:t>
            </a:r>
            <a:r>
              <a:rPr lang="en-US" sz="2000" dirty="0" err="1"/>
              <a:t>위해</a:t>
            </a:r>
            <a:br>
              <a:rPr lang="en-US" sz="2000" dirty="0"/>
            </a:br>
            <a:r>
              <a:rPr lang="en-US" sz="2000" dirty="0"/>
              <a:t>1. Ubuntu 14.04 </a:t>
            </a:r>
            <a:r>
              <a:rPr lang="en-US" sz="2000" dirty="0" err="1"/>
              <a:t>base인</a:t>
            </a:r>
            <a:r>
              <a:rPr lang="en-US" sz="2000" dirty="0"/>
              <a:t> jetpack 3.3을 </a:t>
            </a:r>
            <a:r>
              <a:rPr lang="en-US" sz="2000" dirty="0" err="1"/>
              <a:t>다운받아</a:t>
            </a:r>
            <a:r>
              <a:rPr lang="en-US" sz="2000" dirty="0"/>
              <a:t> </a:t>
            </a:r>
            <a:r>
              <a:rPr lang="en-US" sz="2000" dirty="0" err="1"/>
              <a:t>사용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/>
              <a:t>2. jetpack3.3에 </a:t>
            </a:r>
            <a:r>
              <a:rPr lang="en-US" sz="2000" dirty="0" err="1"/>
              <a:t>맞는</a:t>
            </a:r>
            <a:r>
              <a:rPr lang="en-US" sz="2000" dirty="0"/>
              <a:t> </a:t>
            </a:r>
            <a:r>
              <a:rPr lang="en-US" sz="2000" dirty="0" err="1"/>
              <a:t>Tensorflow</a:t>
            </a:r>
            <a:r>
              <a:rPr lang="en-US" sz="2000" dirty="0"/>
              <a:t> version </a:t>
            </a:r>
            <a:r>
              <a:rPr lang="en-US" sz="2000" dirty="0" err="1"/>
              <a:t>다운</a:t>
            </a:r>
            <a:r>
              <a:rPr lang="en-US" sz="2000" dirty="0"/>
              <a:t>.</a:t>
            </a:r>
            <a:br>
              <a:rPr lang="en-US" sz="2000" dirty="0"/>
            </a:br>
            <a:endParaRPr sz="2000"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 err="1"/>
              <a:t>그러나</a:t>
            </a:r>
            <a:r>
              <a:rPr lang="en-US" sz="2000" dirty="0"/>
              <a:t> </a:t>
            </a:r>
            <a:r>
              <a:rPr lang="en-US" sz="2000" dirty="0" err="1"/>
              <a:t>실행</a:t>
            </a:r>
            <a:r>
              <a:rPr lang="en-US" sz="2000" dirty="0"/>
              <a:t> 시 </a:t>
            </a:r>
            <a:br>
              <a:rPr lang="en-US" sz="2000" dirty="0"/>
            </a:br>
            <a:r>
              <a:rPr lang="en-US" sz="2000" dirty="0"/>
              <a:t>1. Import </a:t>
            </a:r>
            <a:r>
              <a:rPr lang="en-US" sz="2000" dirty="0" err="1"/>
              <a:t>file의</a:t>
            </a:r>
            <a:r>
              <a:rPr lang="en-US" sz="2000" dirty="0"/>
              <a:t> directory , </a:t>
            </a:r>
            <a:r>
              <a:rPr lang="en-US" sz="2000" dirty="0" err="1"/>
              <a:t>path가</a:t>
            </a:r>
            <a:r>
              <a:rPr lang="en-US" sz="2000" dirty="0"/>
              <a:t> </a:t>
            </a:r>
            <a:r>
              <a:rPr lang="en-US" sz="2000" dirty="0" err="1"/>
              <a:t>존재하지</a:t>
            </a:r>
            <a:r>
              <a:rPr lang="en-US" sz="2000" dirty="0"/>
              <a:t> </a:t>
            </a:r>
            <a:r>
              <a:rPr lang="en-US" sz="2000" dirty="0" err="1"/>
              <a:t>않는다는</a:t>
            </a:r>
            <a:r>
              <a:rPr lang="en-US" sz="2000" dirty="0"/>
              <a:t> </a:t>
            </a:r>
            <a:r>
              <a:rPr lang="en-US" sz="2000" dirty="0" err="1"/>
              <a:t>오류</a:t>
            </a:r>
            <a:r>
              <a:rPr lang="en-US" sz="2000" dirty="0"/>
              <a:t> </a:t>
            </a:r>
            <a:r>
              <a:rPr lang="en-US" sz="2000" dirty="0" err="1"/>
              <a:t>발생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/>
              <a:t>2. </a:t>
            </a:r>
            <a:r>
              <a:rPr lang="en-US" sz="2000" dirty="0" err="1"/>
              <a:t>같은</a:t>
            </a:r>
            <a:r>
              <a:rPr lang="en-US" sz="2000" dirty="0"/>
              <a:t> </a:t>
            </a:r>
            <a:r>
              <a:rPr lang="en-US" sz="2000" dirty="0" err="1"/>
              <a:t>directory에</a:t>
            </a:r>
            <a:r>
              <a:rPr lang="en-US" sz="2000" dirty="0"/>
              <a:t> </a:t>
            </a:r>
            <a:r>
              <a:rPr lang="en-US" sz="2000" dirty="0" err="1"/>
              <a:t>file이</a:t>
            </a:r>
            <a:r>
              <a:rPr lang="en-US" sz="2000" dirty="0"/>
              <a:t> </a:t>
            </a:r>
            <a:r>
              <a:rPr lang="en-US" sz="2000" dirty="0" err="1"/>
              <a:t>있음에도</a:t>
            </a:r>
            <a:r>
              <a:rPr lang="en-US" sz="2000" dirty="0"/>
              <a:t> </a:t>
            </a:r>
            <a:r>
              <a:rPr lang="en-US" sz="2000" dirty="0" err="1"/>
              <a:t>불구하고</a:t>
            </a:r>
            <a:r>
              <a:rPr lang="en-US" sz="2000" dirty="0"/>
              <a:t> </a:t>
            </a:r>
            <a:r>
              <a:rPr lang="en-US" sz="2000" dirty="0" err="1"/>
              <a:t>존재하지</a:t>
            </a:r>
            <a:r>
              <a:rPr lang="en-US" sz="2000" dirty="0"/>
              <a:t> </a:t>
            </a:r>
            <a:r>
              <a:rPr lang="en-US" sz="2000" dirty="0" err="1"/>
              <a:t>않는다는</a:t>
            </a:r>
            <a:r>
              <a:rPr lang="en-US" sz="2000" dirty="0"/>
              <a:t> </a:t>
            </a:r>
            <a:r>
              <a:rPr lang="en-US" sz="2000" dirty="0" err="1"/>
              <a:t>오류</a:t>
            </a:r>
            <a:r>
              <a:rPr lang="en-US" sz="2000" dirty="0"/>
              <a:t> </a:t>
            </a:r>
            <a:r>
              <a:rPr lang="en-US" sz="2000" dirty="0" err="1"/>
              <a:t>발생</a:t>
            </a:r>
            <a:r>
              <a:rPr lang="en-US" sz="2000" dirty="0"/>
              <a:t>.</a:t>
            </a:r>
            <a:endParaRPr dirty="0"/>
          </a:p>
          <a:p>
            <a:pPr marL="228600" lvl="0" indent="-1111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 b="1" dirty="0"/>
              <a:t>    </a:t>
            </a:r>
            <a:r>
              <a:rPr lang="en-US" sz="2000" b="1" u="sng" dirty="0" err="1"/>
              <a:t>결국</a:t>
            </a:r>
            <a:r>
              <a:rPr lang="en-US" sz="2000" b="1" u="sng" dirty="0"/>
              <a:t> </a:t>
            </a:r>
            <a:r>
              <a:rPr lang="en-US" sz="2000" b="1" u="sng" dirty="0" err="1"/>
              <a:t>해결할</a:t>
            </a:r>
            <a:r>
              <a:rPr lang="en-US" sz="2000" b="1" u="sng" dirty="0"/>
              <a:t> 수 </a:t>
            </a:r>
            <a:r>
              <a:rPr lang="en-US" sz="2000" b="1" u="sng" dirty="0" err="1"/>
              <a:t>없다고</a:t>
            </a:r>
            <a:r>
              <a:rPr lang="en-US" sz="2000" b="1" u="sng" dirty="0"/>
              <a:t> </a:t>
            </a:r>
            <a:r>
              <a:rPr lang="en-US" sz="2000" b="1" u="sng" dirty="0" err="1"/>
              <a:t>판단하고</a:t>
            </a:r>
            <a:r>
              <a:rPr lang="en-US" sz="2000" b="1" u="sng" dirty="0"/>
              <a:t> </a:t>
            </a:r>
            <a:r>
              <a:rPr lang="en-US" sz="2000" b="1" u="sng" dirty="0" err="1"/>
              <a:t>다른</a:t>
            </a:r>
            <a:r>
              <a:rPr lang="en-US" sz="2000" b="1" u="sng" dirty="0"/>
              <a:t> open source </a:t>
            </a:r>
            <a:r>
              <a:rPr lang="en-US" sz="2000" b="1" u="sng" dirty="0" err="1"/>
              <a:t>code를</a:t>
            </a:r>
            <a:r>
              <a:rPr lang="en-US" sz="2000" b="1" u="sng" dirty="0"/>
              <a:t> </a:t>
            </a:r>
            <a:r>
              <a:rPr lang="en-US" sz="2000" b="1" u="sng" dirty="0" err="1"/>
              <a:t>사용해야겠다고</a:t>
            </a:r>
            <a:r>
              <a:rPr lang="en-US" sz="2000" b="1" u="sng" dirty="0"/>
              <a:t> </a:t>
            </a:r>
            <a:r>
              <a:rPr lang="en-US" sz="2000" b="1" u="sng" dirty="0" err="1"/>
              <a:t>판단했습니다</a:t>
            </a:r>
            <a:r>
              <a:rPr lang="en-US" sz="2000" b="1" dirty="0"/>
              <a:t>.</a:t>
            </a:r>
            <a:endParaRPr sz="20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2D081E-663C-4DC8-A355-BBCB61048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138" name="Google Shape;13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5525" y="1854268"/>
            <a:ext cx="760095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/>
        </p:nvSpPr>
        <p:spPr>
          <a:xfrm>
            <a:off x="1587500" y="1958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직면한</a:t>
            </a:r>
            <a:r>
              <a:rPr lang="en-US" sz="44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4400" b="1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문제</a:t>
            </a:r>
            <a:endParaRPr sz="1800" b="1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1003054" y="5431845"/>
            <a:ext cx="10233600" cy="9339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2" name="Google Shape;142;p5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" name="Google Shape;143;p5"/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1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44" name="Google Shape;144;p5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8" y="0"/>
            <a:ext cx="121894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57"/>
          <p:cNvSpPr/>
          <p:nvPr/>
        </p:nvSpPr>
        <p:spPr>
          <a:xfrm>
            <a:off x="-347591" y="-70028"/>
            <a:ext cx="12887100" cy="8141100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3" name="Google Shape;783;p57"/>
          <p:cNvSpPr txBox="1"/>
          <p:nvPr/>
        </p:nvSpPr>
        <p:spPr>
          <a:xfrm>
            <a:off x="3651259" y="283040"/>
            <a:ext cx="48894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Reference</a:t>
            </a:r>
            <a:endParaRPr sz="58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84" name="Google Shape;784;p57"/>
          <p:cNvSpPr txBox="1"/>
          <p:nvPr/>
        </p:nvSpPr>
        <p:spPr>
          <a:xfrm>
            <a:off x="504654" y="1657353"/>
            <a:ext cx="11182610" cy="4811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[1] Florian </a:t>
            </a:r>
            <a:r>
              <a:rPr lang="en-US" altLang="ko-KR" sz="16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Schroff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et al., </a:t>
            </a:r>
            <a:r>
              <a:rPr lang="en-US" altLang="ko-KR" sz="16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FaceNet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A Unified Embedding for Face Recognition and Clustering, arXiv:1503.03832v3</a:t>
            </a:r>
            <a:endParaRPr lang="en-US" altLang="ko-KR" sz="1600" b="0" dirty="0">
              <a:solidFill>
                <a:schemeClr val="bg1"/>
              </a:solidFill>
              <a:effectLst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[2] “[Face Recognition] 2. </a:t>
            </a:r>
            <a:r>
              <a:rPr lang="en-US" altLang="ko-KR" sz="16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FaceNet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review,” accessed Nov 29, 2021 ,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https://hwangtoemat.github.io/paper-review/2020-04-02-FaceNet-%EB%82%B4%EC%9A%A9/</a:t>
            </a:r>
            <a:endParaRPr lang="en-US" altLang="ko-KR" sz="1600" b="0" dirty="0">
              <a:solidFill>
                <a:schemeClr val="bg1"/>
              </a:solidFill>
              <a:effectLst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[3] “Real-world adversarial attack on MTCNN face detection system” accessed Nov 29,2021,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https://paperswithcode.com/paper/real-world-attack-on-</a:t>
            </a:r>
            <a:r>
              <a:rPr lang="en-US" altLang="ko-KR" sz="16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mtcnn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-face-detection</a:t>
            </a:r>
            <a:endParaRPr lang="en-US" altLang="ko-KR" sz="1600" b="0" dirty="0">
              <a:solidFill>
                <a:schemeClr val="bg1"/>
              </a:solidFill>
              <a:effectLst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[4] “Grind Face Detection [1] MTCNN” accessed Nov 29, 2021, 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https://yeomko.tistory.com/16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 </a:t>
            </a:r>
            <a:endParaRPr lang="en-US" altLang="ko-KR" sz="1600" b="0" dirty="0">
              <a:solidFill>
                <a:schemeClr val="bg1"/>
              </a:solidFill>
              <a:effectLst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[5] “</a:t>
            </a:r>
            <a:r>
              <a:rPr lang="en-US" altLang="ko-KR" sz="1600" b="1" i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-nearest neighbors algorithm” accessed Nov 29, 2021, https://en.wikipedia.org/wiki/K-nearest_neighbors_algorithm</a:t>
            </a:r>
            <a:endParaRPr lang="en-US" altLang="ko-KR" sz="1600" b="0" dirty="0">
              <a:solidFill>
                <a:schemeClr val="bg1"/>
              </a:solidFill>
              <a:effectLst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[6] “NVIDIA </a:t>
            </a:r>
            <a:r>
              <a:rPr lang="en-US" altLang="ko-KR" sz="16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TensorRT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”  accessed Nov 29, 2021, 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https://developer.nvidia.com/tensorrt#features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</a:t>
            </a:r>
            <a:endParaRPr lang="en-US" altLang="ko-KR" sz="1600" b="0" dirty="0">
              <a:solidFill>
                <a:schemeClr val="bg1"/>
              </a:solidFill>
              <a:effectLst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[7] </a:t>
            </a:r>
            <a:r>
              <a:rPr lang="en-US" altLang="ko-KR" sz="16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Yunho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Oh. (2021). ICE3028_41. 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Embedded System Design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 [PowerPoint Slides]. Available: </a:t>
            </a:r>
            <a:endParaRPr lang="en-US" altLang="ko-KR" sz="1600" b="0" dirty="0">
              <a:solidFill>
                <a:schemeClr val="bg1"/>
              </a:solidFill>
              <a:effectLst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[8] </a:t>
            </a:r>
            <a:r>
              <a:rPr lang="en-US" altLang="ko-KR" sz="16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Yunho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Oh. (2021). ‘</a:t>
            </a:r>
            <a:r>
              <a:rPr lang="en-US" altLang="ko-KR" sz="1600" b="1" i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Performance Characterization of High-Level Programming Models for GPU Graph Analytics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’. IEEE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</a:t>
            </a:r>
            <a:endParaRPr lang="en-US" altLang="ko-KR" sz="1600" b="0" dirty="0">
              <a:solidFill>
                <a:schemeClr val="bg1"/>
              </a:solidFill>
              <a:effectLst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[9] “Face Recognition using </a:t>
            </a:r>
            <a:r>
              <a:rPr lang="en-US" altLang="ko-KR" sz="16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Tensorflow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”, accessed Nov 29, 2021, https://github.com/davidsandberg/facenet</a:t>
            </a:r>
            <a:endParaRPr lang="en-US" altLang="ko-KR" sz="1600" b="0" dirty="0">
              <a:solidFill>
                <a:schemeClr val="bg1"/>
              </a:solidFill>
              <a:effectLst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[10] “Face Recognition for NVIDIA Jetson (Nano) using </a:t>
            </a:r>
            <a:r>
              <a:rPr lang="en-US" altLang="ko-KR" sz="16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TensorRT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”, accessed Nov 29, 2021, 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https://github.com/nwesem/mtcnn_facenet_cpp_tensorRT</a:t>
            </a:r>
            <a:r>
              <a:rPr lang="en-US" altLang="ko-KR" sz="1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endParaRPr lang="en-US" altLang="ko-KR" sz="1600" b="0" dirty="0">
              <a:solidFill>
                <a:schemeClr val="bg1"/>
              </a:solidFill>
              <a:effectLst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24A19-09C7-4BF1-9132-5AB8AD1F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8"/>
          <p:cNvSpPr txBox="1"/>
          <p:nvPr/>
        </p:nvSpPr>
        <p:spPr>
          <a:xfrm>
            <a:off x="-75" y="2555400"/>
            <a:ext cx="12192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[                    ]</a:t>
            </a:r>
            <a:endParaRPr sz="9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0" name="Google Shape;790;p28"/>
          <p:cNvSpPr txBox="1">
            <a:spLocks noGrp="1"/>
          </p:cNvSpPr>
          <p:nvPr>
            <p:ph type="title"/>
          </p:nvPr>
        </p:nvSpPr>
        <p:spPr>
          <a:xfrm>
            <a:off x="-75" y="2762043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rPr lang="en-US" sz="6000">
                <a:solidFill>
                  <a:schemeClr val="accent4"/>
                </a:solidFill>
              </a:rPr>
              <a:t>Thank you!</a:t>
            </a:r>
            <a:endParaRPr sz="6000">
              <a:solidFill>
                <a:schemeClr val="accent4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1AD3AA-3052-4266-B65B-A83D5B3E7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  <p:sp>
        <p:nvSpPr>
          <p:cNvPr id="791" name="Google Shape;791;p28"/>
          <p:cNvSpPr/>
          <p:nvPr/>
        </p:nvSpPr>
        <p:spPr>
          <a:xfrm>
            <a:off x="-303869" y="-825916"/>
            <a:ext cx="12874649" cy="3358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2" name="Google Shape;792;p28"/>
          <p:cNvSpPr/>
          <p:nvPr/>
        </p:nvSpPr>
        <p:spPr>
          <a:xfrm>
            <a:off x="-341325" y="4317036"/>
            <a:ext cx="12874649" cy="3358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 txBox="1">
            <a:spLocks noGrp="1"/>
          </p:cNvSpPr>
          <p:nvPr>
            <p:ph idx="1"/>
          </p:nvPr>
        </p:nvSpPr>
        <p:spPr>
          <a:xfrm>
            <a:off x="1393087" y="1986202"/>
            <a:ext cx="9405821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300" dirty="0" err="1">
                <a:latin typeface="Montserrat Medium" panose="00000600000000000000" pitchFamily="2" charset="0"/>
              </a:rPr>
              <a:t>Facenet을</a:t>
            </a:r>
            <a:r>
              <a:rPr lang="en-US" sz="2300" dirty="0">
                <a:latin typeface="Montserrat Medium" panose="00000600000000000000" pitchFamily="2" charset="0"/>
              </a:rPr>
              <a:t> </a:t>
            </a:r>
            <a:r>
              <a:rPr lang="en-US" sz="2300" dirty="0" err="1">
                <a:latin typeface="Montserrat Medium" panose="00000600000000000000" pitchFamily="2" charset="0"/>
              </a:rPr>
              <a:t>사용한</a:t>
            </a:r>
            <a:r>
              <a:rPr lang="en-US" sz="2300" dirty="0">
                <a:latin typeface="Montserrat Medium" panose="00000600000000000000" pitchFamily="2" charset="0"/>
              </a:rPr>
              <a:t> Real time </a:t>
            </a:r>
            <a:r>
              <a:rPr lang="en-US" sz="2300" dirty="0">
                <a:solidFill>
                  <a:srgbClr val="FF0000"/>
                </a:solidFill>
                <a:latin typeface="Montserrat Medium" panose="00000600000000000000" pitchFamily="2" charset="0"/>
              </a:rPr>
              <a:t>single</a:t>
            </a:r>
            <a:r>
              <a:rPr lang="en-US" sz="2300" dirty="0">
                <a:latin typeface="Montserrat Medium" panose="00000600000000000000" pitchFamily="2" charset="0"/>
              </a:rPr>
              <a:t> face </a:t>
            </a:r>
            <a:r>
              <a:rPr lang="en-US" sz="2300" dirty="0" err="1">
                <a:latin typeface="Montserrat Medium" panose="00000600000000000000" pitchFamily="2" charset="0"/>
              </a:rPr>
              <a:t>recognition의</a:t>
            </a:r>
            <a:r>
              <a:rPr lang="en-US" sz="2300" dirty="0">
                <a:latin typeface="Montserrat Medium" panose="00000600000000000000" pitchFamily="2" charset="0"/>
              </a:rPr>
              <a:t> </a:t>
            </a:r>
            <a:r>
              <a:rPr lang="en-US" sz="2300" dirty="0" err="1">
                <a:solidFill>
                  <a:srgbClr val="FF0000"/>
                </a:solidFill>
                <a:latin typeface="Montserrat Medium" panose="00000600000000000000" pitchFamily="2" charset="0"/>
              </a:rPr>
              <a:t>성능</a:t>
            </a:r>
            <a:r>
              <a:rPr lang="en-US" sz="2300" dirty="0">
                <a:latin typeface="Montserrat Medium" panose="00000600000000000000" pitchFamily="2" charset="0"/>
              </a:rPr>
              <a:t> </a:t>
            </a:r>
            <a:r>
              <a:rPr lang="en-US" sz="2300" dirty="0" err="1">
                <a:latin typeface="Montserrat Medium" panose="00000600000000000000" pitchFamily="2" charset="0"/>
              </a:rPr>
              <a:t>향상</a:t>
            </a:r>
            <a:endParaRPr sz="2700" dirty="0">
              <a:latin typeface="Montserrat Medium" panose="00000600000000000000" pitchFamily="2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A621D7-B779-406A-BF7E-D3B352B7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150" name="Google Shape;150;p6"/>
          <p:cNvSpPr/>
          <p:nvPr/>
        </p:nvSpPr>
        <p:spPr>
          <a:xfrm>
            <a:off x="5800436" y="3196250"/>
            <a:ext cx="591125" cy="152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>
              <a:lumMod val="7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1282117" y="4952418"/>
            <a:ext cx="962776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lang="en-US" sz="2000" b="1" dirty="0" err="1">
                <a:solidFill>
                  <a:schemeClr val="dk1"/>
                </a:solidFill>
                <a:latin typeface="Montserrat SemiBold" panose="00000700000000000000" pitchFamily="2" charset="0"/>
                <a:ea typeface="Malgun Gothic"/>
                <a:cs typeface="Malgun Gothic"/>
                <a:sym typeface="Malgun Gothic"/>
              </a:rPr>
              <a:t>MTCNN과</a:t>
            </a:r>
            <a:r>
              <a:rPr lang="en-US" sz="2000" b="1" dirty="0">
                <a:solidFill>
                  <a:schemeClr val="dk1"/>
                </a:solidFill>
                <a:latin typeface="Montserrat SemiBold" panose="00000700000000000000" pitchFamily="2" charset="0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Montserrat SemiBold" panose="00000700000000000000" pitchFamily="2" charset="0"/>
                <a:ea typeface="Malgun Gothic"/>
                <a:cs typeface="Malgun Gothic"/>
                <a:sym typeface="Malgun Gothic"/>
              </a:rPr>
              <a:t>Facenet을</a:t>
            </a:r>
            <a:r>
              <a:rPr lang="en-US" sz="2000" b="1" dirty="0">
                <a:solidFill>
                  <a:schemeClr val="dk1"/>
                </a:solidFill>
                <a:latin typeface="Montserrat SemiBold" panose="00000700000000000000" pitchFamily="2" charset="0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Montserrat SemiBold" panose="00000700000000000000" pitchFamily="2" charset="0"/>
                <a:ea typeface="Malgun Gothic"/>
                <a:cs typeface="Malgun Gothic"/>
                <a:sym typeface="Malgun Gothic"/>
              </a:rPr>
              <a:t>사용한</a:t>
            </a:r>
            <a:r>
              <a:rPr lang="en-US" sz="2000" b="1" dirty="0">
                <a:solidFill>
                  <a:schemeClr val="dk1"/>
                </a:solidFill>
                <a:latin typeface="Montserrat SemiBold" panose="00000700000000000000" pitchFamily="2" charset="0"/>
                <a:ea typeface="Malgun Gothic"/>
                <a:cs typeface="Malgun Gothic"/>
                <a:sym typeface="Malgun Gothic"/>
              </a:rPr>
              <a:t> Real time </a:t>
            </a:r>
            <a:r>
              <a:rPr lang="en-US" sz="2000" b="1" dirty="0">
                <a:solidFill>
                  <a:srgbClr val="FF0000"/>
                </a:solidFill>
                <a:latin typeface="Montserrat SemiBold" panose="00000700000000000000" pitchFamily="2" charset="0"/>
                <a:ea typeface="Malgun Gothic"/>
                <a:cs typeface="Malgun Gothic"/>
                <a:sym typeface="Malgun Gothic"/>
              </a:rPr>
              <a:t>multi</a:t>
            </a:r>
            <a:r>
              <a:rPr lang="en-US" sz="2000" b="1" dirty="0">
                <a:solidFill>
                  <a:schemeClr val="dk1"/>
                </a:solidFill>
                <a:latin typeface="Montserrat SemiBold" panose="00000700000000000000" pitchFamily="2" charset="0"/>
                <a:ea typeface="Malgun Gothic"/>
                <a:cs typeface="Malgun Gothic"/>
                <a:sym typeface="Malgun Gothic"/>
              </a:rPr>
              <a:t> face </a:t>
            </a:r>
            <a:r>
              <a:rPr lang="en-US" sz="2000" b="1" dirty="0" err="1">
                <a:solidFill>
                  <a:schemeClr val="dk1"/>
                </a:solidFill>
                <a:latin typeface="Montserrat SemiBold" panose="00000700000000000000" pitchFamily="2" charset="0"/>
                <a:ea typeface="Malgun Gothic"/>
                <a:cs typeface="Malgun Gothic"/>
                <a:sym typeface="Malgun Gothic"/>
              </a:rPr>
              <a:t>recognition의</a:t>
            </a:r>
            <a:r>
              <a:rPr lang="en-US" sz="2000" b="1" dirty="0">
                <a:solidFill>
                  <a:schemeClr val="dk1"/>
                </a:solidFill>
                <a:latin typeface="Montserrat SemiBold" panose="00000700000000000000" pitchFamily="2" charset="0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Montserrat SemiBold" panose="00000700000000000000" pitchFamily="2" charset="0"/>
                <a:ea typeface="Malgun Gothic"/>
                <a:cs typeface="Malgun Gothic"/>
                <a:sym typeface="Malgun Gothic"/>
              </a:rPr>
              <a:t>성능</a:t>
            </a:r>
            <a:r>
              <a:rPr lang="en-US" sz="2000" b="1" dirty="0">
                <a:solidFill>
                  <a:schemeClr val="dk1"/>
                </a:solidFill>
                <a:latin typeface="Montserrat SemiBold" panose="00000700000000000000" pitchFamily="2" charset="0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Montserrat SemiBold" panose="00000700000000000000" pitchFamily="2" charset="0"/>
                <a:ea typeface="Malgun Gothic"/>
                <a:cs typeface="Malgun Gothic"/>
                <a:sym typeface="Malgun Gothic"/>
              </a:rPr>
              <a:t>향상</a:t>
            </a:r>
            <a:endParaRPr sz="1800" b="1" dirty="0">
              <a:solidFill>
                <a:schemeClr val="dk1"/>
              </a:solidFill>
              <a:latin typeface="Montserrat SemiBold" panose="00000700000000000000" pitchFamily="2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1764449" y="2450106"/>
            <a:ext cx="866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lang="en-US" sz="1600" b="0" i="0" u="sng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 Reference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FaceNet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- A Unified Embedding for Face Recognition and Clustering</a:t>
            </a:r>
            <a:endParaRPr sz="1800" b="0" i="0" u="none" strike="noStrike" cap="none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GitHub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https://github.com/davidsandberg/facenet</a:t>
            </a:r>
            <a:endParaRPr sz="1800" b="0" i="0" u="none" strike="noStrike" cap="none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1523548" y="5520380"/>
            <a:ext cx="9144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lang="en-US" sz="1600" b="0" i="0" u="sng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 Reference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FaceNet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- A Unified Embedding for Face Recognition and Clustering</a:t>
            </a:r>
            <a:endParaRPr sz="1800" b="0" i="0" u="none" strike="noStrike" cap="none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GitHub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https://github.com/nwesem/mtcnn_facenet_cpp_tensorRT</a:t>
            </a:r>
            <a:endParaRPr sz="1800" b="0" i="0" u="none" strike="noStrike" cap="none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54" name="Google Shape;154;p6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5" name="Google Shape;155;p6"/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1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56" name="Google Shape;156;p6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7" name="Google Shape;157;p6"/>
          <p:cNvSpPr txBox="1"/>
          <p:nvPr/>
        </p:nvSpPr>
        <p:spPr>
          <a:xfrm>
            <a:off x="1585897" y="199379"/>
            <a:ext cx="10515600" cy="124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Topic </a:t>
            </a:r>
            <a:r>
              <a:rPr lang="en-US" sz="4400" b="1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변화</a:t>
            </a:r>
            <a:endParaRPr sz="4400" b="1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8" name="Google Shape;158;p6"/>
          <p:cNvSpPr txBox="1"/>
          <p:nvPr/>
        </p:nvSpPr>
        <p:spPr>
          <a:xfrm>
            <a:off x="1003054" y="1444154"/>
            <a:ext cx="610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20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다른 open source code 참조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C70E8FA-CAF9-43F5-A47E-35F08DF4EDC4}"/>
              </a:ext>
            </a:extLst>
          </p:cNvPr>
          <p:cNvSpPr/>
          <p:nvPr/>
        </p:nvSpPr>
        <p:spPr>
          <a:xfrm>
            <a:off x="7590408" y="2103880"/>
            <a:ext cx="3987234" cy="110305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70066F9-5884-42AD-AA93-007882F059E4}"/>
              </a:ext>
            </a:extLst>
          </p:cNvPr>
          <p:cNvSpPr/>
          <p:nvPr/>
        </p:nvSpPr>
        <p:spPr>
          <a:xfrm>
            <a:off x="7590408" y="4115762"/>
            <a:ext cx="3987234" cy="1255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Google Shape;163;p7"/>
          <p:cNvSpPr txBox="1">
            <a:spLocks noGrp="1"/>
          </p:cNvSpPr>
          <p:nvPr>
            <p:ph idx="1"/>
          </p:nvPr>
        </p:nvSpPr>
        <p:spPr>
          <a:xfrm>
            <a:off x="540977" y="1511643"/>
            <a:ext cx="531940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200" b="1" dirty="0">
                <a:latin typeface="Montserrat Medium" panose="00000600000000000000" pitchFamily="2" charset="0"/>
              </a:rPr>
              <a:t>CNN </a:t>
            </a:r>
            <a:r>
              <a:rPr lang="en-US" sz="2200" b="1" dirty="0" err="1">
                <a:latin typeface="Montserrat Medium" panose="00000600000000000000" pitchFamily="2" charset="0"/>
              </a:rPr>
              <a:t>연산</a:t>
            </a:r>
            <a:r>
              <a:rPr lang="en-US" sz="2200" b="1" dirty="0">
                <a:latin typeface="Montserrat Medium" panose="00000600000000000000" pitchFamily="2" charset="0"/>
              </a:rPr>
              <a:t> </a:t>
            </a:r>
            <a:r>
              <a:rPr lang="en-US" sz="2200" b="1" dirty="0" err="1">
                <a:latin typeface="Montserrat Medium" panose="00000600000000000000" pitchFamily="2" charset="0"/>
              </a:rPr>
              <a:t>부분</a:t>
            </a:r>
            <a:r>
              <a:rPr lang="en-US" sz="2200" b="1" dirty="0">
                <a:latin typeface="Montserrat Medium" panose="00000600000000000000" pitchFamily="2" charset="0"/>
              </a:rPr>
              <a:t>(Training and Inference</a:t>
            </a:r>
            <a:r>
              <a:rPr lang="en-US" sz="2200" dirty="0">
                <a:latin typeface="Montserrat Medium" panose="00000600000000000000" pitchFamily="2" charset="0"/>
              </a:rPr>
              <a:t>)</a:t>
            </a:r>
            <a:endParaRPr sz="2200" dirty="0">
              <a:latin typeface="Montserrat Medium" panose="00000600000000000000" pitchFamily="2" charset="0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800" dirty="0">
                <a:latin typeface="Montserrat Medium" panose="00000600000000000000" pitchFamily="2" charset="0"/>
              </a:rPr>
              <a:t>1. </a:t>
            </a:r>
            <a:r>
              <a:rPr lang="en-US" sz="1800" dirty="0" err="1">
                <a:latin typeface="Montserrat Medium" panose="00000600000000000000" pitchFamily="2" charset="0"/>
              </a:rPr>
              <a:t>Tensorflow</a:t>
            </a:r>
            <a:r>
              <a:rPr lang="en-US" sz="1800" dirty="0">
                <a:latin typeface="Montserrat Medium" panose="00000600000000000000" pitchFamily="2" charset="0"/>
              </a:rPr>
              <a:t> </a:t>
            </a:r>
            <a:r>
              <a:rPr lang="en-US" sz="1800" dirty="0" err="1">
                <a:latin typeface="Montserrat Medium" panose="00000600000000000000" pitchFamily="2" charset="0"/>
              </a:rPr>
              <a:t>연산을</a:t>
            </a:r>
            <a:r>
              <a:rPr lang="en-US" sz="1800" dirty="0">
                <a:latin typeface="Montserrat Medium" panose="00000600000000000000" pitchFamily="2" charset="0"/>
              </a:rPr>
              <a:t> </a:t>
            </a:r>
            <a:r>
              <a:rPr lang="en-US" sz="1800" dirty="0" err="1">
                <a:latin typeface="Montserrat Medium" panose="00000600000000000000" pitchFamily="2" charset="0"/>
              </a:rPr>
              <a:t>override하여</a:t>
            </a:r>
            <a:r>
              <a:rPr lang="en-US" sz="1800" dirty="0">
                <a:latin typeface="Montserrat Medium" panose="00000600000000000000" pitchFamily="2" charset="0"/>
              </a:rPr>
              <a:t> </a:t>
            </a:r>
            <a:br>
              <a:rPr lang="en-US" sz="1800" dirty="0">
                <a:latin typeface="Montserrat Medium" panose="00000600000000000000" pitchFamily="2" charset="0"/>
              </a:rPr>
            </a:br>
            <a:r>
              <a:rPr lang="en-US" sz="1800" b="1" dirty="0" err="1">
                <a:solidFill>
                  <a:srgbClr val="FF0000"/>
                </a:solidFill>
                <a:latin typeface="Montserrat Medium" panose="00000600000000000000" pitchFamily="2" charset="0"/>
              </a:rPr>
              <a:t>최적의</a:t>
            </a:r>
            <a:r>
              <a:rPr lang="en-US" sz="1800" b="1" dirty="0">
                <a:solidFill>
                  <a:srgbClr val="FF0000"/>
                </a:solidFill>
                <a:latin typeface="Montserrat Medium" panose="00000600000000000000" pitchFamily="2" charset="0"/>
              </a:rPr>
              <a:t> block, thread 를 </a:t>
            </a:r>
            <a:r>
              <a:rPr lang="en-US" sz="1800" b="1" dirty="0" err="1">
                <a:solidFill>
                  <a:srgbClr val="FF0000"/>
                </a:solidFill>
                <a:latin typeface="Montserrat Medium" panose="00000600000000000000" pitchFamily="2" charset="0"/>
              </a:rPr>
              <a:t>찾아</a:t>
            </a:r>
            <a:r>
              <a:rPr lang="en-US" sz="1800" b="1" dirty="0">
                <a:solidFill>
                  <a:srgbClr val="FF0000"/>
                </a:solidFill>
                <a:latin typeface="Montserrat Medium" panose="00000600000000000000" pitchFamily="2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Montserrat Medium" panose="00000600000000000000" pitchFamily="2" charset="0"/>
              </a:rPr>
              <a:t>성능</a:t>
            </a:r>
            <a:r>
              <a:rPr lang="en-US" sz="1800" b="1" dirty="0">
                <a:solidFill>
                  <a:srgbClr val="FF0000"/>
                </a:solidFill>
                <a:latin typeface="Montserrat Medium" panose="00000600000000000000" pitchFamily="2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Montserrat Medium" panose="00000600000000000000" pitchFamily="2" charset="0"/>
              </a:rPr>
              <a:t>향상</a:t>
            </a:r>
            <a:endParaRPr sz="1800" b="1" dirty="0">
              <a:solidFill>
                <a:srgbClr val="FF0000"/>
              </a:solidFill>
              <a:latin typeface="Montserrat Medium" panose="00000600000000000000" pitchFamily="2" charset="0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rgbClr val="FF0000"/>
              </a:solidFill>
              <a:latin typeface="Montserrat Medium" panose="00000600000000000000" pitchFamily="2" charset="0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800" dirty="0">
                <a:latin typeface="Montserrat Medium" panose="00000600000000000000" pitchFamily="2" charset="0"/>
              </a:rPr>
              <a:t>2. </a:t>
            </a:r>
            <a:r>
              <a:rPr lang="en-US" sz="1800" dirty="0" err="1">
                <a:latin typeface="Montserrat Medium" panose="00000600000000000000" pitchFamily="2" charset="0"/>
              </a:rPr>
              <a:t>GPU를</a:t>
            </a:r>
            <a:r>
              <a:rPr lang="en-US" sz="1800" dirty="0">
                <a:latin typeface="Montserrat Medium" panose="00000600000000000000" pitchFamily="2" charset="0"/>
              </a:rPr>
              <a:t> </a:t>
            </a:r>
            <a:r>
              <a:rPr lang="en-US" sz="1800" dirty="0" err="1">
                <a:latin typeface="Montserrat Medium" panose="00000600000000000000" pitchFamily="2" charset="0"/>
              </a:rPr>
              <a:t>이용한</a:t>
            </a:r>
            <a:r>
              <a:rPr lang="en-US" sz="1800" dirty="0">
                <a:latin typeface="Montserrat Medium" panose="00000600000000000000" pitchFamily="2" charset="0"/>
              </a:rPr>
              <a:t> </a:t>
            </a:r>
            <a:r>
              <a:rPr lang="en-US" sz="1800" dirty="0" err="1">
                <a:latin typeface="Montserrat Medium" panose="00000600000000000000" pitchFamily="2" charset="0"/>
              </a:rPr>
              <a:t>연산</a:t>
            </a:r>
            <a:r>
              <a:rPr lang="en-US" sz="1800" dirty="0">
                <a:latin typeface="Montserrat Medium" panose="00000600000000000000" pitchFamily="2" charset="0"/>
              </a:rPr>
              <a:t> 시 Shared </a:t>
            </a:r>
            <a:r>
              <a:rPr lang="en-US" sz="1800" dirty="0" err="1">
                <a:latin typeface="Montserrat Medium" panose="00000600000000000000" pitchFamily="2" charset="0"/>
              </a:rPr>
              <a:t>Memory를</a:t>
            </a:r>
            <a:r>
              <a:rPr lang="en-US" sz="1800" dirty="0">
                <a:latin typeface="Montserrat Medium" panose="00000600000000000000" pitchFamily="2" charset="0"/>
              </a:rPr>
              <a:t> </a:t>
            </a:r>
            <a:r>
              <a:rPr lang="ko-KR" altLang="en-US" sz="1800" dirty="0">
                <a:latin typeface="Montserrat Medium" panose="00000600000000000000" pitchFamily="2" charset="0"/>
              </a:rPr>
              <a:t>사용하여 </a:t>
            </a:r>
            <a:r>
              <a:rPr lang="ko-KR" altLang="en-US" sz="1800" b="1" dirty="0">
                <a:solidFill>
                  <a:srgbClr val="FF0000"/>
                </a:solidFill>
                <a:latin typeface="Montserrat Medium" panose="00000600000000000000" pitchFamily="2" charset="0"/>
              </a:rPr>
              <a:t>메모리 접근 시간 단축</a:t>
            </a:r>
            <a:r>
              <a:rPr lang="ko-KR" altLang="en-US" sz="1800" dirty="0">
                <a:latin typeface="Montserrat Medium" panose="00000600000000000000" pitchFamily="2" charset="0"/>
              </a:rPr>
              <a:t>을</a:t>
            </a:r>
            <a:r>
              <a:rPr lang="ko-KR" altLang="en-US" sz="1800" dirty="0">
                <a:solidFill>
                  <a:srgbClr val="FF0000"/>
                </a:solidFill>
                <a:latin typeface="Montserrat Medium" panose="00000600000000000000" pitchFamily="2" charset="0"/>
              </a:rPr>
              <a:t> </a:t>
            </a:r>
            <a:r>
              <a:rPr lang="ko-KR" altLang="en-US" sz="1800" dirty="0">
                <a:latin typeface="Montserrat Medium" panose="00000600000000000000" pitchFamily="2" charset="0"/>
              </a:rPr>
              <a:t>통한 성능 향상</a:t>
            </a:r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100" dirty="0">
              <a:latin typeface="Montserrat Medium" panose="00000600000000000000" pitchFamily="2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200" b="1" dirty="0">
                <a:latin typeface="Montserrat Medium" panose="00000600000000000000" pitchFamily="2" charset="0"/>
              </a:rPr>
              <a:t>Inference</a:t>
            </a:r>
            <a:endParaRPr sz="2200" dirty="0">
              <a:latin typeface="Montserrat Medium" panose="00000600000000000000" pitchFamily="2" charset="0"/>
            </a:endParaRPr>
          </a:p>
          <a:p>
            <a:pPr marL="685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 dirty="0">
                <a:latin typeface="Montserrat Medium" panose="00000600000000000000" pitchFamily="2" charset="0"/>
              </a:rPr>
              <a:t>k-NN </a:t>
            </a:r>
            <a:r>
              <a:rPr lang="en-US" sz="1800" dirty="0" err="1">
                <a:latin typeface="Montserrat Medium" panose="00000600000000000000" pitchFamily="2" charset="0"/>
              </a:rPr>
              <a:t>알고리즘</a:t>
            </a:r>
            <a:r>
              <a:rPr lang="en-US" sz="1800" dirty="0">
                <a:latin typeface="Montserrat Medium" panose="00000600000000000000" pitchFamily="2" charset="0"/>
              </a:rPr>
              <a:t> </a:t>
            </a:r>
            <a:r>
              <a:rPr lang="en-US" sz="1800" dirty="0" err="1">
                <a:latin typeface="Montserrat Medium" panose="00000600000000000000" pitchFamily="2" charset="0"/>
              </a:rPr>
              <a:t>수행시</a:t>
            </a:r>
            <a:r>
              <a:rPr lang="en-US" sz="1800" dirty="0">
                <a:latin typeface="Montserrat Medium" panose="00000600000000000000" pitchFamily="2" charset="0"/>
              </a:rPr>
              <a:t> </a:t>
            </a:r>
            <a:r>
              <a:rPr lang="en-US" sz="1800" dirty="0" err="1">
                <a:latin typeface="Montserrat Medium" panose="00000600000000000000" pitchFamily="2" charset="0"/>
              </a:rPr>
              <a:t>vector_distance</a:t>
            </a:r>
            <a:r>
              <a:rPr lang="en-US" sz="1800" dirty="0">
                <a:latin typeface="Montserrat Medium" panose="00000600000000000000" pitchFamily="2" charset="0"/>
              </a:rPr>
              <a:t> </a:t>
            </a:r>
            <a:r>
              <a:rPr lang="en-US" sz="1800" dirty="0" err="1">
                <a:latin typeface="Montserrat Medium" panose="00000600000000000000" pitchFamily="2" charset="0"/>
              </a:rPr>
              <a:t>part를</a:t>
            </a:r>
            <a:r>
              <a:rPr lang="en-US" sz="1800" dirty="0">
                <a:latin typeface="Montserrat Medium" panose="00000600000000000000" pitchFamily="2" charset="0"/>
              </a:rPr>
              <a:t> </a:t>
            </a:r>
            <a:r>
              <a:rPr lang="en-US" sz="1800" dirty="0" err="1">
                <a:latin typeface="Montserrat Medium" panose="00000600000000000000" pitchFamily="2" charset="0"/>
              </a:rPr>
              <a:t>GPU를</a:t>
            </a:r>
            <a:r>
              <a:rPr lang="en-US" sz="1800" dirty="0">
                <a:latin typeface="Montserrat Medium" panose="00000600000000000000" pitchFamily="2" charset="0"/>
              </a:rPr>
              <a:t> </a:t>
            </a:r>
            <a:r>
              <a:rPr lang="en-US" sz="1800" dirty="0" err="1">
                <a:latin typeface="Montserrat Medium" panose="00000600000000000000" pitchFamily="2" charset="0"/>
              </a:rPr>
              <a:t>사용하여</a:t>
            </a:r>
            <a:r>
              <a:rPr lang="en-US" sz="1800" dirty="0">
                <a:latin typeface="Montserrat Medium" panose="00000600000000000000" pitchFamily="2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Montserrat Medium" panose="00000600000000000000" pitchFamily="2" charset="0"/>
              </a:rPr>
              <a:t>병렬</a:t>
            </a:r>
            <a:r>
              <a:rPr lang="en-US" sz="1800" b="1" dirty="0">
                <a:solidFill>
                  <a:srgbClr val="FF0000"/>
                </a:solidFill>
                <a:latin typeface="Montserrat Medium" panose="00000600000000000000" pitchFamily="2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Montserrat Medium" panose="00000600000000000000" pitchFamily="2" charset="0"/>
              </a:rPr>
              <a:t>계산을</a:t>
            </a:r>
            <a:r>
              <a:rPr lang="en-US" sz="1800" b="1" dirty="0">
                <a:solidFill>
                  <a:srgbClr val="FF0000"/>
                </a:solidFill>
                <a:latin typeface="Montserrat Medium" panose="00000600000000000000" pitchFamily="2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Montserrat Medium" panose="00000600000000000000" pitchFamily="2" charset="0"/>
              </a:rPr>
              <a:t>통한</a:t>
            </a:r>
            <a:r>
              <a:rPr lang="en-US" sz="1800" b="1" dirty="0">
                <a:solidFill>
                  <a:srgbClr val="FF0000"/>
                </a:solidFill>
                <a:latin typeface="Montserrat Medium" panose="00000600000000000000" pitchFamily="2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Montserrat Medium" panose="00000600000000000000" pitchFamily="2" charset="0"/>
              </a:rPr>
              <a:t>성능</a:t>
            </a:r>
            <a:r>
              <a:rPr lang="en-US" sz="1800" b="1" dirty="0">
                <a:solidFill>
                  <a:srgbClr val="FF0000"/>
                </a:solidFill>
                <a:latin typeface="Montserrat Medium" panose="00000600000000000000" pitchFamily="2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Montserrat Medium" panose="00000600000000000000" pitchFamily="2" charset="0"/>
              </a:rPr>
              <a:t>향상</a:t>
            </a:r>
            <a:endParaRPr sz="1800" b="1" dirty="0">
              <a:solidFill>
                <a:srgbClr val="FF0000"/>
              </a:solidFill>
              <a:latin typeface="Montserrat Medium" panose="00000600000000000000" pitchFamily="2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9E7266-F51C-40E6-B027-9A3F17D0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164" name="Google Shape;164;p7"/>
          <p:cNvSpPr/>
          <p:nvPr/>
        </p:nvSpPr>
        <p:spPr>
          <a:xfrm>
            <a:off x="6019456" y="2433122"/>
            <a:ext cx="1371600" cy="3891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6019456" y="4549159"/>
            <a:ext cx="1371600" cy="3891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8304825" y="2332155"/>
            <a:ext cx="255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TensorRT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사용을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통한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CNN의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GPU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최적화</a:t>
            </a:r>
            <a:endParaRPr sz="1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7679074" y="4199566"/>
            <a:ext cx="3826386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실험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en-US" sz="18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CPU time &lt; GPU time</a:t>
            </a:r>
            <a:endParaRPr sz="1800" b="1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오히려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성능이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안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좋아지는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것을</a:t>
            </a:r>
            <a:endParaRPr 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확인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C45AA2-9227-4B56-849C-7F712C1CC952}"/>
              </a:ext>
            </a:extLst>
          </p:cNvPr>
          <p:cNvGrpSpPr/>
          <p:nvPr/>
        </p:nvGrpSpPr>
        <p:grpSpPr>
          <a:xfrm>
            <a:off x="4032631" y="5594783"/>
            <a:ext cx="4126738" cy="933855"/>
            <a:chOff x="3822892" y="5485926"/>
            <a:chExt cx="4126738" cy="933855"/>
          </a:xfrm>
        </p:grpSpPr>
        <p:sp>
          <p:nvSpPr>
            <p:cNvPr id="168" name="Google Shape;168;p7"/>
            <p:cNvSpPr txBox="1"/>
            <p:nvPr/>
          </p:nvSpPr>
          <p:spPr>
            <a:xfrm>
              <a:off x="3959242" y="5496492"/>
              <a:ext cx="3987234" cy="92328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lang="en-US" sz="1800" b="1" dirty="0">
                <a:solidFill>
                  <a:schemeClr val="dk1"/>
                </a:solidFill>
                <a:latin typeface="Montserrat SemiBold" panose="00000700000000000000" pitchFamily="2" charset="0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en-US" sz="1800" b="1" dirty="0" err="1">
                  <a:solidFill>
                    <a:schemeClr val="dk1"/>
                  </a:solidFill>
                  <a:latin typeface="Montserrat SemiBold" panose="00000700000000000000" pitchFamily="2" charset="0"/>
                  <a:ea typeface="Malgun Gothic"/>
                  <a:cs typeface="Malgun Gothic"/>
                  <a:sym typeface="Malgun Gothic"/>
                </a:rPr>
                <a:t>성능</a:t>
              </a:r>
              <a:r>
                <a:rPr lang="en-US" sz="1800" b="1" dirty="0">
                  <a:solidFill>
                    <a:schemeClr val="dk1"/>
                  </a:solidFill>
                  <a:latin typeface="Montserrat SemiBold" panose="00000700000000000000" pitchFamily="2" charset="0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b="1" dirty="0" err="1">
                  <a:solidFill>
                    <a:schemeClr val="dk1"/>
                  </a:solidFill>
                  <a:latin typeface="Montserrat SemiBold" panose="00000700000000000000" pitchFamily="2" charset="0"/>
                  <a:ea typeface="Malgun Gothic"/>
                  <a:cs typeface="Malgun Gothic"/>
                  <a:sym typeface="Malgun Gothic"/>
                </a:rPr>
                <a:t>향상이</a:t>
              </a:r>
              <a:r>
                <a:rPr lang="en-US" sz="1800" b="1" dirty="0">
                  <a:solidFill>
                    <a:schemeClr val="dk1"/>
                  </a:solidFill>
                  <a:latin typeface="Montserrat SemiBold" panose="00000700000000000000" pitchFamily="2" charset="0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b="1" dirty="0" err="1">
                  <a:solidFill>
                    <a:schemeClr val="dk1"/>
                  </a:solidFill>
                  <a:latin typeface="Montserrat SemiBold" panose="00000700000000000000" pitchFamily="2" charset="0"/>
                  <a:ea typeface="Malgun Gothic"/>
                  <a:cs typeface="Malgun Gothic"/>
                  <a:sym typeface="Malgun Gothic"/>
                </a:rPr>
                <a:t>어렵다고</a:t>
              </a:r>
              <a:r>
                <a:rPr lang="en-US" sz="1800" b="1" dirty="0">
                  <a:solidFill>
                    <a:schemeClr val="dk1"/>
                  </a:solidFill>
                  <a:latin typeface="Montserrat SemiBold" panose="00000700000000000000" pitchFamily="2" charset="0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b="1" dirty="0" err="1">
                  <a:solidFill>
                    <a:schemeClr val="dk1"/>
                  </a:solidFill>
                  <a:latin typeface="Montserrat SemiBold" panose="00000700000000000000" pitchFamily="2" charset="0"/>
                  <a:ea typeface="Malgun Gothic"/>
                  <a:cs typeface="Malgun Gothic"/>
                  <a:sym typeface="Malgun Gothic"/>
                </a:rPr>
                <a:t>판단했습니다</a:t>
              </a:r>
              <a:r>
                <a:rPr lang="en-US" sz="1800" b="1" dirty="0">
                  <a:solidFill>
                    <a:schemeClr val="dk1"/>
                  </a:solidFill>
                  <a:latin typeface="Montserrat SemiBold" panose="00000700000000000000" pitchFamily="2" charset="0"/>
                  <a:ea typeface="Malgun Gothic"/>
                  <a:cs typeface="Malgun Gothic"/>
                  <a:sym typeface="Malgun Gothic"/>
                </a:rPr>
                <a:t>.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b="1" dirty="0">
                <a:solidFill>
                  <a:schemeClr val="dk1"/>
                </a:solidFill>
                <a:latin typeface="Montserrat SemiBold" panose="00000700000000000000" pitchFamily="2" charset="0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3822892" y="5485926"/>
              <a:ext cx="4126738" cy="933855"/>
            </a:xfrm>
            <a:prstGeom prst="frame">
              <a:avLst>
                <a:gd name="adj1" fmla="val 12500"/>
              </a:avLst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1" name="Google Shape;171;p7"/>
          <p:cNvSpPr txBox="1"/>
          <p:nvPr/>
        </p:nvSpPr>
        <p:spPr>
          <a:xfrm>
            <a:off x="1587500" y="1958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Past Main Strategies</a:t>
            </a:r>
            <a:endParaRPr sz="1800" b="1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72" name="Google Shape;172;p7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3" name="Google Shape;173;p7"/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1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74" name="Google Shape;174;p7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2ba9e3305_0_1"/>
          <p:cNvSpPr txBox="1">
            <a:spLocks noGrp="1"/>
          </p:cNvSpPr>
          <p:nvPr>
            <p:ph idx="1"/>
          </p:nvPr>
        </p:nvSpPr>
        <p:spPr>
          <a:xfrm>
            <a:off x="996519" y="4873840"/>
            <a:ext cx="3822577" cy="38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/>
              <a:t>Elapsed Time : 0.008700ms</a:t>
            </a:r>
            <a:endParaRPr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C95E97-A68B-4F3A-8A10-8891F956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180" name="Google Shape;180;g102ba9e3305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960" y="2811773"/>
            <a:ext cx="4717255" cy="176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02ba9e3305_0_1" descr="텍스트, 스크린샷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2357" y="3137197"/>
            <a:ext cx="5731510" cy="113538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02ba9e3305_0_1"/>
          <p:cNvSpPr txBox="1"/>
          <p:nvPr/>
        </p:nvSpPr>
        <p:spPr>
          <a:xfrm>
            <a:off x="2320352" y="2060534"/>
            <a:ext cx="134247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Only CPU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g102ba9e3305_0_1"/>
          <p:cNvSpPr txBox="1"/>
          <p:nvPr/>
        </p:nvSpPr>
        <p:spPr>
          <a:xfrm>
            <a:off x="8297066" y="2060534"/>
            <a:ext cx="157657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CPU + GPU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g102ba9e3305_0_1"/>
          <p:cNvSpPr/>
          <p:nvPr/>
        </p:nvSpPr>
        <p:spPr>
          <a:xfrm>
            <a:off x="6012357" y="3594188"/>
            <a:ext cx="2553300" cy="5400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g102ba9e3305_0_1"/>
          <p:cNvSpPr/>
          <p:nvPr/>
        </p:nvSpPr>
        <p:spPr>
          <a:xfrm>
            <a:off x="583708" y="4263709"/>
            <a:ext cx="2324100" cy="278100"/>
          </a:xfrm>
          <a:prstGeom prst="frame">
            <a:avLst>
              <a:gd name="adj1" fmla="val 18516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g102ba9e3305_0_1"/>
          <p:cNvSpPr txBox="1"/>
          <p:nvPr/>
        </p:nvSpPr>
        <p:spPr>
          <a:xfrm>
            <a:off x="7289007" y="4873840"/>
            <a:ext cx="3372985" cy="504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Elapsed Time : 1.573334ms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g102ba9e3305_0_1"/>
          <p:cNvSpPr/>
          <p:nvPr/>
        </p:nvSpPr>
        <p:spPr>
          <a:xfrm>
            <a:off x="5350215" y="4914626"/>
            <a:ext cx="1208208" cy="29846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g102ba9e3305_0_1"/>
          <p:cNvSpPr txBox="1"/>
          <p:nvPr/>
        </p:nvSpPr>
        <p:spPr>
          <a:xfrm>
            <a:off x="4661136" y="5892376"/>
            <a:ext cx="270244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algun Gothic"/>
              <a:buNone/>
            </a:pPr>
            <a:r>
              <a:rPr lang="en-US" sz="20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Speed Up : 0.005530</a:t>
            </a:r>
            <a:endParaRPr sz="20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g102ba9e3305_0_1"/>
          <p:cNvSpPr txBox="1"/>
          <p:nvPr/>
        </p:nvSpPr>
        <p:spPr>
          <a:xfrm>
            <a:off x="1587500" y="1958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vector_distance</a:t>
            </a:r>
            <a:r>
              <a:rPr lang="en-US" sz="44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4400" b="1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연산</a:t>
            </a:r>
            <a:r>
              <a:rPr lang="en-US" sz="44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CPU vs GPU</a:t>
            </a:r>
            <a:endParaRPr sz="1800" b="1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90" name="Google Shape;190;g102ba9e3305_0_1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1" name="Google Shape;191;g102ba9e3305_0_1"/>
          <p:cNvSpPr txBox="1"/>
          <p:nvPr/>
        </p:nvSpPr>
        <p:spPr>
          <a:xfrm>
            <a:off x="583709" y="345588"/>
            <a:ext cx="83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1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92" name="Google Shape;192;g102ba9e3305_0_1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261472F-8F3E-4644-8170-93A13E4D46E6}"/>
              </a:ext>
            </a:extLst>
          </p:cNvPr>
          <p:cNvSpPr txBox="1"/>
          <p:nvPr/>
        </p:nvSpPr>
        <p:spPr>
          <a:xfrm>
            <a:off x="5568153" y="5170606"/>
            <a:ext cx="683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181</a:t>
            </a:r>
            <a:r>
              <a:rPr lang="ko-KR" altLang="en-US" dirty="0">
                <a:solidFill>
                  <a:srgbClr val="FF0000"/>
                </a:solidFill>
              </a:rPr>
              <a:t>배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 txBox="1">
            <a:spLocks noGrp="1"/>
          </p:cNvSpPr>
          <p:nvPr>
            <p:ph idx="1"/>
          </p:nvPr>
        </p:nvSpPr>
        <p:spPr>
          <a:xfrm>
            <a:off x="1140883" y="4937360"/>
            <a:ext cx="3886792" cy="4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/>
              <a:t>Elapsed Time : 0.008700ms</a:t>
            </a:r>
            <a:endParaRPr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DF4B1C-3DBD-4D83-B879-C06EAE9E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198" name="Google Shape;198;p8"/>
          <p:cNvSpPr txBox="1"/>
          <p:nvPr/>
        </p:nvSpPr>
        <p:spPr>
          <a:xfrm>
            <a:off x="2512545" y="2174356"/>
            <a:ext cx="16152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Only CPU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8064229" y="2245185"/>
            <a:ext cx="18283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CPU + GPU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8"/>
          <p:cNvSpPr txBox="1"/>
          <p:nvPr/>
        </p:nvSpPr>
        <p:spPr>
          <a:xfrm>
            <a:off x="7209205" y="4929702"/>
            <a:ext cx="3322591" cy="42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Elapsed Time : 1.573334ms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8"/>
          <p:cNvSpPr txBox="1"/>
          <p:nvPr/>
        </p:nvSpPr>
        <p:spPr>
          <a:xfrm>
            <a:off x="4724992" y="5917171"/>
            <a:ext cx="274201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algun Gothic"/>
              <a:buNone/>
            </a:pPr>
            <a:r>
              <a:rPr lang="en-US" sz="20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Speed Up : 0.005530</a:t>
            </a:r>
            <a:endParaRPr sz="20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8"/>
          <p:cNvSpPr txBox="1"/>
          <p:nvPr/>
        </p:nvSpPr>
        <p:spPr>
          <a:xfrm>
            <a:off x="1587500" y="1958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vector_distance 연산 CPU vs GPU</a:t>
            </a:r>
            <a:endParaRPr sz="1800" b="1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03" name="Google Shape;203;p8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8"/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1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05" name="Google Shape;205;p8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6" name="Google Shape;20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25" y="1360212"/>
            <a:ext cx="11967959" cy="31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8"/>
          <p:cNvSpPr/>
          <p:nvPr/>
        </p:nvSpPr>
        <p:spPr>
          <a:xfrm>
            <a:off x="5623890" y="4980653"/>
            <a:ext cx="9891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B14EEA-C406-431B-A93A-7C1A88585FE5}"/>
              </a:ext>
            </a:extLst>
          </p:cNvPr>
          <p:cNvSpPr txBox="1"/>
          <p:nvPr/>
        </p:nvSpPr>
        <p:spPr>
          <a:xfrm>
            <a:off x="5754254" y="5248873"/>
            <a:ext cx="683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181</a:t>
            </a:r>
            <a:r>
              <a:rPr lang="ko-KR" altLang="en-US" dirty="0">
                <a:solidFill>
                  <a:srgbClr val="FF0000"/>
                </a:solidFill>
              </a:rPr>
              <a:t>배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어두운 테마1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어두운 테마1" id="{FF173B50-0FD2-4DFA-952C-7348957EF563}" vid="{9830A0E3-D718-4D7C-855C-4DF47431F79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2030</Words>
  <Application>Microsoft Office PowerPoint</Application>
  <PresentationFormat>와이드스크린</PresentationFormat>
  <Paragraphs>389</Paragraphs>
  <Slides>51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Arial</vt:lpstr>
      <vt:lpstr>Noto Sans Symbols</vt:lpstr>
      <vt:lpstr>맑은 고딕</vt:lpstr>
      <vt:lpstr>Montserrat Medium</vt:lpstr>
      <vt:lpstr>Montserrat SemiBold</vt:lpstr>
      <vt:lpstr>Montserrat</vt:lpstr>
      <vt:lpstr>Montserrat Black</vt:lpstr>
      <vt:lpstr>어두운 테마1</vt:lpstr>
      <vt:lpstr>Real Time Face Recognition using MTCNN and FaceNet with TensorRT</vt:lpstr>
      <vt:lpstr>PowerPoint 프레젠테이션</vt:lpstr>
      <vt:lpstr>PowerPoint 프레젠테이션</vt:lpstr>
      <vt:lpstr>Past Topic Summary</vt:lpstr>
      <vt:lpstr>Main GitHub : https://github.com/davidsandberg/facenet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Face Recognition using MTCNN and FaceNet with TensorRT</dc:title>
  <dc:creator>lim yong seong</dc:creator>
  <cp:lastModifiedBy>lim yong seong</cp:lastModifiedBy>
  <cp:revision>21</cp:revision>
  <dcterms:created xsi:type="dcterms:W3CDTF">2021-11-20T12:05:42Z</dcterms:created>
  <dcterms:modified xsi:type="dcterms:W3CDTF">2021-11-30T12:57:03Z</dcterms:modified>
</cp:coreProperties>
</file>